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12" r:id="rId2"/>
    <p:sldId id="1755" r:id="rId3"/>
    <p:sldId id="1756" r:id="rId4"/>
    <p:sldId id="1809" r:id="rId5"/>
    <p:sldId id="1810" r:id="rId6"/>
    <p:sldId id="1764" r:id="rId7"/>
    <p:sldId id="1840" r:id="rId8"/>
    <p:sldId id="1837" r:id="rId9"/>
    <p:sldId id="1826" r:id="rId10"/>
    <p:sldId id="1828" r:id="rId11"/>
    <p:sldId id="1833" r:id="rId12"/>
    <p:sldId id="1834" r:id="rId13"/>
    <p:sldId id="1769" r:id="rId14"/>
    <p:sldId id="1813" r:id="rId15"/>
    <p:sldId id="1841" r:id="rId16"/>
    <p:sldId id="1817" r:id="rId17"/>
    <p:sldId id="1768" r:id="rId18"/>
    <p:sldId id="1843" r:id="rId19"/>
    <p:sldId id="1844" r:id="rId20"/>
    <p:sldId id="1816" r:id="rId21"/>
    <p:sldId id="1782" r:id="rId22"/>
    <p:sldId id="1845" r:id="rId23"/>
    <p:sldId id="176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 userDrawn="1">
          <p15:clr>
            <a:srgbClr val="A4A3A4"/>
          </p15:clr>
        </p15:guide>
        <p15:guide id="2" orient="horz" pos="3920" userDrawn="1">
          <p15:clr>
            <a:srgbClr val="A4A3A4"/>
          </p15:clr>
        </p15:guide>
        <p15:guide id="3" pos="208" userDrawn="1">
          <p15:clr>
            <a:srgbClr val="A4A3A4"/>
          </p15:clr>
        </p15:guide>
        <p15:guide id="4" pos="7469" userDrawn="1">
          <p15:clr>
            <a:srgbClr val="A4A3A4"/>
          </p15:clr>
        </p15:guide>
        <p15:guide id="5" orient="horz" pos="600" userDrawn="1">
          <p15:clr>
            <a:srgbClr val="A4A3A4"/>
          </p15:clr>
        </p15:guide>
        <p15:guide id="6"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B9E"/>
    <a:srgbClr val="064592"/>
    <a:srgbClr val="0F4678"/>
    <a:srgbClr val="6797C5"/>
    <a:srgbClr val="F2F2F2"/>
    <a:srgbClr val="FFC000"/>
    <a:srgbClr val="FFFFFF"/>
    <a:srgbClr val="2E75B6"/>
    <a:srgbClr val="B3BAD1"/>
    <a:srgbClr val="378E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83" autoAdjust="0"/>
    <p:restoredTop sz="84099" autoAdjust="0"/>
  </p:normalViewPr>
  <p:slideViewPr>
    <p:cSldViewPr snapToGrid="0" showGuides="1">
      <p:cViewPr varScale="1">
        <p:scale>
          <a:sx n="115" d="100"/>
          <a:sy n="115" d="100"/>
        </p:scale>
        <p:origin x="288" y="108"/>
      </p:cViewPr>
      <p:guideLst>
        <p:guide orient="horz" pos="206"/>
        <p:guide orient="horz" pos="3920"/>
        <p:guide pos="208"/>
        <p:guide pos="7469"/>
        <p:guide orient="horz" pos="600"/>
        <p:guide orient="horz" pos="388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6F619-2C68-4CE8-B232-DC2339CC374A}" type="datetimeFigureOut">
              <a:rPr lang="zh-CN" altLang="en-US" smtClean="0"/>
              <a:t>2024/7/10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7E5D0-4E04-41A8-A855-C356F9E14A1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大家好，我的研究课题是 长骨骨折手术复位机器人研究</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接下来我将从以下几个方面进行阐述。包括机器人的总体设计及其更主要子系统部件的设计与理论分析，以及最后加工制造样机开展验证实验。</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首先是论文的选题背景</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首先进行机器人总体设计</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由于复位机器人是手术的关键，我用了两章的篇幅进行研究，首先是它的末端骨机连接装置</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接下来是对并联复位机器人本体的研究，这一章主要是要完成机器人构型及其尺寸的优化设计</a:t>
            </a:r>
          </a:p>
        </p:txBody>
      </p:sp>
      <p:sp>
        <p:nvSpPr>
          <p:cNvPr id="4" name="灯片编号占位符 3"/>
          <p:cNvSpPr>
            <a:spLocks noGrp="1"/>
          </p:cNvSpPr>
          <p:nvPr>
            <p:ph type="sldNum" sz="quarter" idx="5"/>
          </p:nvPr>
        </p:nvSpPr>
        <p:spPr/>
        <p:txBody>
          <a:bodyPr/>
          <a:lstStyle/>
          <a:p>
            <a:fld id="{92FC3641-C2EF-46E9-A4E8-5656A4004568}"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手术需求，本文设计了并联机器人及其变刚度骨机连接装置、串联辅助机器人及其快换末端装置、多自由度手术病床等设备。提出了新型的变刚度骨机连接装置，将创伤降到了最低水平。随后通过遗传算法优化了并联机器人结构尺寸。最后通过三个实验验证了本文研究的科学合理性。</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手术需求，本文设计了并联机器人及其变刚度骨机连接装置、串联辅助机器人及其快换末端装置、多自由度手术病床等设备。提出了新型的变刚度骨机连接装置，将创伤降到了最低水平。随后通过遗传算法优化了并联机器人结构尺寸。最后通过三个实验验证了本文研究的科学合理性。</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22</a:t>
            </a:fld>
            <a:endParaRPr lang="zh-CN" altLang="en-US"/>
          </a:p>
        </p:txBody>
      </p:sp>
    </p:spTree>
    <p:extLst>
      <p:ext uri="{BB962C8B-B14F-4D97-AF65-F5344CB8AC3E}">
        <p14:creationId xmlns:p14="http://schemas.microsoft.com/office/powerpoint/2010/main" val="261085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通用内容页">
    <p:spTree>
      <p:nvGrpSpPr>
        <p:cNvPr id="1" name=""/>
        <p:cNvGrpSpPr/>
        <p:nvPr/>
      </p:nvGrpSpPr>
      <p:grpSpPr>
        <a:xfrm>
          <a:off x="0" y="0"/>
          <a:ext cx="0" cy="0"/>
          <a:chOff x="0" y="0"/>
          <a:chExt cx="0" cy="0"/>
        </a:xfrm>
      </p:grpSpPr>
      <p:sp>
        <p:nvSpPr>
          <p:cNvPr id="28" name="文本框 27"/>
          <p:cNvSpPr txBox="1"/>
          <p:nvPr userDrawn="1"/>
        </p:nvSpPr>
        <p:spPr>
          <a:xfrm>
            <a:off x="625033" y="6442307"/>
            <a:ext cx="3079190" cy="369332"/>
          </a:xfrm>
          <a:prstGeom prst="rect">
            <a:avLst/>
          </a:prstGeom>
          <a:noFill/>
        </p:spPr>
        <p:txBody>
          <a:bodyPr wrap="square" rtlCol="0">
            <a:spAutoFit/>
          </a:bodyPr>
          <a:lstStyle/>
          <a:p>
            <a:r>
              <a:rPr lang="zh-CN" altLang="en-US" dirty="0"/>
              <a:t>杨建兴原创</a:t>
            </a:r>
            <a:r>
              <a:rPr lang="en-US" altLang="zh-CN" dirty="0"/>
              <a:t>,15922967299</a:t>
            </a:r>
            <a:endParaRPr lang="zh-CN" altLang="en-US" dirty="0"/>
          </a:p>
        </p:txBody>
      </p:sp>
      <p:pic>
        <p:nvPicPr>
          <p:cNvPr id="27" name="图片 26"/>
          <p:cNvPicPr>
            <a:picLocks noChangeAspect="1"/>
          </p:cNvPicPr>
          <p:nvPr userDrawn="1"/>
        </p:nvPicPr>
        <p:blipFill rotWithShape="1">
          <a:blip r:embed="rId3">
            <a:alphaModFix amt="3000"/>
            <a:extLst>
              <a:ext uri="{BEBA8EAE-BF5A-486C-A8C5-ECC9F3942E4B}">
                <a14:imgProps xmlns:a14="http://schemas.microsoft.com/office/drawing/2010/main">
                  <a14:imgLayer r:embed="rId4">
                    <a14:imgEffect>
                      <a14:artisticPhotocopy detail="2"/>
                    </a14:imgEffect>
                    <a14:imgEffect>
                      <a14:backgroundRemoval t="9921" b="89947" l="9924" r="91777">
                        <a14:foregroundMark x1="66163" y1="77381" x2="70605" y2="79101"/>
                        <a14:foregroundMark x1="29584" y1="56878" x2="37618" y2="59524"/>
                        <a14:foregroundMark x1="91777" y1="64418" x2="86957" y2="74603"/>
                        <a14:foregroundMark x1="57940" y1="54233" x2="60019" y2="57540"/>
                        <a14:foregroundMark x1="58885" y1="51587" x2="58885" y2="58333"/>
                        <a14:foregroundMark x1="73346" y1="49074" x2="71834" y2="54233"/>
                        <a14:foregroundMark x1="71078" y1="50000" x2="67486" y2="52778"/>
                        <a14:foregroundMark x1="67202" y1="51587" x2="64461" y2="56878"/>
                        <a14:foregroundMark x1="74008" y1="43519" x2="73346" y2="51190"/>
                        <a14:foregroundMark x1="87996" y1="36772" x2="91115" y2="51720"/>
                        <a14:foregroundMark x1="91115" y1="51720" x2="91021" y2="56349"/>
                        <a14:foregroundMark x1="86673" y1="33201" x2="87807" y2="40344"/>
                        <a14:foregroundMark x1="87807" y1="40344" x2="87807" y2="40344"/>
                        <a14:foregroundMark x1="78639" y1="30026" x2="84783" y2="30159"/>
                        <a14:foregroundMark x1="78828" y1="29630" x2="73062" y2="34656"/>
                        <a14:foregroundMark x1="73062" y1="34656" x2="72023" y2="40476"/>
                        <a14:foregroundMark x1="84499" y1="30423" x2="87618" y2="34921"/>
                        <a14:foregroundMark x1="86200" y1="28968" x2="87902" y2="35714"/>
                        <a14:foregroundMark x1="87902" y1="35714" x2="87902" y2="35714"/>
                        <a14:foregroundMark x1="45085" y1="21561" x2="50567" y2="20767"/>
                        <a14:foregroundMark x1="50567" y1="20767" x2="53781" y2="26058"/>
                        <a14:foregroundMark x1="53781" y1="26058" x2="55198" y2="39021"/>
                        <a14:foregroundMark x1="46408" y1="22751" x2="42250" y2="26852"/>
                        <a14:foregroundMark x1="42250" y1="26852" x2="39509" y2="39021"/>
                        <a14:foregroundMark x1="46314" y1="20370" x2="42533" y2="25397"/>
                        <a14:foregroundMark x1="42533" y1="25397" x2="40170" y2="32275"/>
                        <a14:foregroundMark x1="40170" y1="32275" x2="39981" y2="39550"/>
                        <a14:foregroundMark x1="39981" y1="39550" x2="38941" y2="42989"/>
                        <a14:foregroundMark x1="39698" y1="42989" x2="36484" y2="52116"/>
                        <a14:foregroundMark x1="43195" y1="22619" x2="41115" y2="28307"/>
                        <a14:foregroundMark x1="52174" y1="21429" x2="54726" y2="27381"/>
                        <a14:foregroundMark x1="54726" y1="28175" x2="56994" y2="55291"/>
                        <a14:backgroundMark x1="24008" y1="25926" x2="5577" y2="37698"/>
                        <a14:backgroundMark x1="5577" y1="37698" x2="3308" y2="41270"/>
                        <a14:backgroundMark x1="32987" y1="50397" x2="32987" y2="45635"/>
                        <a14:backgroundMark x1="9452" y1="66931" x2="44991" y2="80423"/>
                        <a14:backgroundMark x1="71645" y1="82937" x2="90359" y2="86905"/>
                        <a14:backgroundMark x1="90359" y1="86905" x2="90643" y2="87037"/>
                        <a14:backgroundMark x1="19565" y1="41667" x2="19849" y2="69444"/>
                        <a14:backgroundMark x1="57845" y1="18651" x2="61153" y2="27513"/>
                        <a14:backgroundMark x1="61153" y1="27513" x2="62571" y2="41799"/>
                        <a14:backgroundMark x1="62571" y1="41799" x2="68336" y2="35714"/>
                        <a14:backgroundMark x1="68336" y1="35714" x2="72117" y2="20370"/>
                        <a14:backgroundMark x1="74669" y1="82143" x2="78639" y2="84656"/>
                      </a14:backgroundRemoval>
                    </a14:imgEffect>
                    <a14:imgEffect>
                      <a14:colorTemperature colorTemp="4700"/>
                    </a14:imgEffect>
                  </a14:imgLayer>
                </a14:imgProps>
              </a:ext>
              <a:ext uri="{28A0092B-C50C-407E-A947-70E740481C1C}">
                <a14:useLocalDpi xmlns:a14="http://schemas.microsoft.com/office/drawing/2010/main" val="0"/>
              </a:ext>
            </a:extLst>
          </a:blip>
          <a:srcRect l="23135" t="21157" r="3179" b="30687"/>
          <a:stretch>
            <a:fillRect/>
          </a:stretch>
        </p:blipFill>
        <p:spPr>
          <a:xfrm>
            <a:off x="455789" y="965200"/>
            <a:ext cx="11280422" cy="5267642"/>
          </a:xfrm>
          <a:prstGeom prst="rect">
            <a:avLst/>
          </a:prstGeom>
          <a:effectLst>
            <a:softEdge rad="3175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dirty="0"/>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mj-ea"/>
                <a:ea typeface="+mj-ea"/>
              </a:defRPr>
            </a:lvl1pPr>
          </a:lstStyle>
          <a:p>
            <a:pPr lvl="0"/>
            <a:r>
              <a:rPr lang="zh-CN" altLang="en-US" dirty="0"/>
              <a:t>单击此处插入标题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2AD607-B09F-4EFF-ACE3-FB7DBC0FAF63}" type="datetimeFigureOut">
              <a:rPr lang="zh-CN" altLang="en-US" smtClean="0"/>
              <a:t>2024/7/10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84BC1B-521B-4651-8E7E-D859937B7DA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版式">
    <p:spTree>
      <p:nvGrpSpPr>
        <p:cNvPr id="1" name=""/>
        <p:cNvGrpSpPr/>
        <p:nvPr/>
      </p:nvGrpSpPr>
      <p:grpSpPr>
        <a:xfrm>
          <a:off x="0" y="0"/>
          <a:ext cx="0" cy="0"/>
          <a:chOff x="0" y="0"/>
          <a:chExt cx="0" cy="0"/>
        </a:xfrm>
      </p:grpSpPr>
      <p:pic>
        <p:nvPicPr>
          <p:cNvPr id="26" name="图片 2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
        <p:nvSpPr>
          <p:cNvPr id="18" name="文本占位符 17"/>
          <p:cNvSpPr>
            <a:spLocks noGrp="1"/>
          </p:cNvSpPr>
          <p:nvPr>
            <p:ph type="body" sz="quarter" idx="10" hasCustomPrompt="1"/>
          </p:nvPr>
        </p:nvSpPr>
        <p:spPr>
          <a:xfrm>
            <a:off x="1357312" y="4459379"/>
            <a:ext cx="9515475" cy="607922"/>
          </a:xfrm>
        </p:spPr>
        <p:txBody>
          <a:bodyPr>
            <a:normAutofit/>
          </a:bodyPr>
          <a:lstStyle>
            <a:lvl1pPr marL="0" indent="0" algn="ctr">
              <a:buNone/>
              <a:defRPr sz="4000">
                <a:solidFill>
                  <a:schemeClr val="tx1">
                    <a:lumMod val="75000"/>
                    <a:lumOff val="25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点击此处添加或编辑你的标题</a:t>
            </a:r>
          </a:p>
        </p:txBody>
      </p:sp>
      <p:sp>
        <p:nvSpPr>
          <p:cNvPr id="22" name="图片占位符 21"/>
          <p:cNvSpPr>
            <a:spLocks noGrp="1"/>
          </p:cNvSpPr>
          <p:nvPr>
            <p:ph type="pic" sz="quarter" idx="11" hasCustomPrompt="1"/>
          </p:nvPr>
        </p:nvSpPr>
        <p:spPr>
          <a:xfrm>
            <a:off x="8604" y="-6270"/>
            <a:ext cx="12191999" cy="4154143"/>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solidFill>
            <a:schemeClr val="bg1"/>
          </a:solidFill>
        </p:spPr>
        <p:txBody>
          <a:bodyPr wrap="square">
            <a:noAutofit/>
          </a:bodyPr>
          <a:lstStyle>
            <a:lvl1pPr marL="0" indent="0" algn="ctr">
              <a:buNone/>
              <a:defRPr/>
            </a:lvl1pPr>
          </a:lstStyle>
          <a:p>
            <a:endParaRPr lang="en-US" altLang="zh-CN" dirty="0"/>
          </a:p>
          <a:p>
            <a:endParaRPr lang="zh-CN" altLang="en-US" dirty="0"/>
          </a:p>
        </p:txBody>
      </p:sp>
      <p:sp>
        <p:nvSpPr>
          <p:cNvPr id="24" name="图片占位符 23"/>
          <p:cNvSpPr>
            <a:spLocks noGrp="1"/>
          </p:cNvSpPr>
          <p:nvPr>
            <p:ph type="pic" sz="quarter" idx="12" hasCustomPrompt="1"/>
          </p:nvPr>
        </p:nvSpPr>
        <p:spPr>
          <a:xfrm>
            <a:off x="8604" y="-6271"/>
            <a:ext cx="12191999" cy="4154144"/>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noFill/>
        </p:spPr>
        <p:txBody>
          <a:bodyPr wrap="square">
            <a:noAutofit/>
          </a:bodyPr>
          <a:lstStyle>
            <a:lvl1pPr marL="0" indent="0" algn="ctr">
              <a:buNone/>
              <a:defRPr>
                <a:solidFill>
                  <a:schemeClr val="accent2"/>
                </a:solidFill>
              </a:defRPr>
            </a:lvl1pPr>
          </a:lstStyle>
          <a:p>
            <a:endParaRPr lang="en-US" altLang="zh-CN" dirty="0"/>
          </a:p>
          <a:p>
            <a:endParaRPr lang="en-US" altLang="zh-CN" dirty="0"/>
          </a:p>
        </p:txBody>
      </p:sp>
      <p:sp>
        <p:nvSpPr>
          <p:cNvPr id="25" name="文本占位符 17"/>
          <p:cNvSpPr>
            <a:spLocks noGrp="1"/>
          </p:cNvSpPr>
          <p:nvPr>
            <p:ph type="body" sz="quarter" idx="13" hasCustomPrompt="1"/>
          </p:nvPr>
        </p:nvSpPr>
        <p:spPr>
          <a:xfrm>
            <a:off x="1357312" y="5156559"/>
            <a:ext cx="9515475" cy="607922"/>
          </a:xfrm>
        </p:spPr>
        <p:txBody>
          <a:bodyPr>
            <a:normAutofit/>
          </a:bodyPr>
          <a:lstStyle>
            <a:lvl1pPr marL="0" indent="0" algn="ctr">
              <a:buNone/>
              <a:defRPr sz="1800" b="0">
                <a:solidFill>
                  <a:schemeClr val="bg1">
                    <a:lumMod val="50000"/>
                  </a:schemeClr>
                </a:solidFill>
                <a:latin typeface="思源黑体 CN Normal" panose="020B0400000000000000" pitchFamily="34" charset="-122"/>
                <a:ea typeface="思源黑体 CN Normal" panose="020B0400000000000000" pitchFamily="34" charset="-122"/>
                <a:cs typeface="Arial" panose="020B0604020202020204" pitchFamily="34" charset="0"/>
              </a:defRPr>
            </a:lvl1pPr>
          </a:lstStyle>
          <a:p>
            <a:pPr lvl="0"/>
            <a:r>
              <a:rPr lang="zh-CN" altLang="en-US" dirty="0"/>
              <a:t>可在此处添加标题英文翻译或关键主题文字</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2AD607-B09F-4EFF-ACE3-FB7DBC0FAF63}" type="datetimeFigureOut">
              <a:rPr lang="zh-CN" altLang="en-US" smtClean="0"/>
              <a:t>2024/7/10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84BC1B-521B-4651-8E7E-D859937B7DA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AD607-B09F-4EFF-ACE3-FB7DBC0FAF63}" type="datetimeFigureOut">
              <a:rPr lang="zh-CN" altLang="en-US" smtClean="0"/>
              <a:t>2024/7/10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4BC1B-521B-4651-8E7E-D859937B7DA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4.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 Id="rId9"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6.pn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slideLayout" Target="../slideLayouts/slideLayout1.xml"/><Relationship Id="rId4"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p:cNvSpPr/>
          <p:nvPr/>
        </p:nvSpPr>
        <p:spPr>
          <a:xfrm>
            <a:off x="-6452" y="-610993"/>
            <a:ext cx="12204904" cy="4775491"/>
          </a:xfrm>
          <a:custGeom>
            <a:avLst/>
            <a:gdLst>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0 w 12192000"/>
              <a:gd name="connsiteY8" fmla="*/ 0 h 2443884"/>
              <a:gd name="connsiteX9" fmla="*/ 1 w 12192000"/>
              <a:gd name="connsiteY9" fmla="*/ 1411421 h 2443884"/>
              <a:gd name="connsiteX10" fmla="*/ 271660 w 12192000"/>
              <a:gd name="connsiteY10" fmla="*/ 1514436 h 2443884"/>
              <a:gd name="connsiteX11" fmla="*/ 871611 w 12192000"/>
              <a:gd name="connsiteY11" fmla="*/ 1712556 h 2443884"/>
              <a:gd name="connsiteX12" fmla="*/ 1489317 w 12192000"/>
              <a:gd name="connsiteY12" fmla="*/ 1881762 h 2443884"/>
              <a:gd name="connsiteX13" fmla="*/ 1366671 w 12192000"/>
              <a:gd name="connsiteY13" fmla="*/ 1854513 h 2443884"/>
              <a:gd name="connsiteX14" fmla="*/ 1515334 w 12192000"/>
              <a:gd name="connsiteY14" fmla="*/ 1895236 h 2443884"/>
              <a:gd name="connsiteX15" fmla="*/ 2919750 w 12192000"/>
              <a:gd name="connsiteY15" fmla="*/ 2176837 h 2443884"/>
              <a:gd name="connsiteX16" fmla="*/ 3633186 w 12192000"/>
              <a:gd name="connsiteY16" fmla="*/ 2273802 h 2443884"/>
              <a:gd name="connsiteX17" fmla="*/ 3373230 w 12192000"/>
              <a:gd name="connsiteY17" fmla="*/ 2255873 h 2443884"/>
              <a:gd name="connsiteX18" fmla="*/ 181533 w 12192000"/>
              <a:gd name="connsiteY18" fmla="*/ 1710705 h 2443884"/>
              <a:gd name="connsiteX19" fmla="*/ 0 w 12192000"/>
              <a:gd name="connsiteY19" fmla="*/ 1654931 h 2443884"/>
              <a:gd name="connsiteX20" fmla="*/ 0 w 12192000"/>
              <a:gd name="connsiteY20" fmla="*/ 1489842 h 2443884"/>
              <a:gd name="connsiteX21" fmla="*/ 0 w 12192000"/>
              <a:gd name="connsiteY21" fmla="*/ 1417767 h 2443884"/>
              <a:gd name="connsiteX0-1" fmla="*/ 12192000 w 12192000"/>
              <a:gd name="connsiteY0-2" fmla="*/ 1411421 h 2443884"/>
              <a:gd name="connsiteX1-3" fmla="*/ 12192000 w 12192000"/>
              <a:gd name="connsiteY1-4" fmla="*/ 1661273 h 2443884"/>
              <a:gd name="connsiteX2-5" fmla="*/ 11939647 w 12192000"/>
              <a:gd name="connsiteY2-6" fmla="*/ 1758602 h 2443884"/>
              <a:gd name="connsiteX3-7" fmla="*/ 5972979 w 12192000"/>
              <a:gd name="connsiteY3-8" fmla="*/ 2429251 h 2443884"/>
              <a:gd name="connsiteX4-9" fmla="*/ 5233238 w 12192000"/>
              <a:gd name="connsiteY4-10" fmla="*/ 2392317 h 2443884"/>
              <a:gd name="connsiteX5-11" fmla="*/ 5264980 w 12192000"/>
              <a:gd name="connsiteY5-12" fmla="*/ 2393820 h 2443884"/>
              <a:gd name="connsiteX6-13" fmla="*/ 6096000 w 12192000"/>
              <a:gd name="connsiteY6-14" fmla="*/ 2409470 h 2443884"/>
              <a:gd name="connsiteX7-15" fmla="*/ 11920339 w 12192000"/>
              <a:gd name="connsiteY7-16" fmla="*/ 1514436 h 2443884"/>
              <a:gd name="connsiteX8-17" fmla="*/ 12192000 w 12192000"/>
              <a:gd name="connsiteY8-18" fmla="*/ 1411421 h 2443884"/>
              <a:gd name="connsiteX9-19" fmla="*/ 0 w 12192000"/>
              <a:gd name="connsiteY9-20" fmla="*/ 0 h 2443884"/>
              <a:gd name="connsiteX10-21" fmla="*/ 1 w 12192000"/>
              <a:gd name="connsiteY10-22" fmla="*/ 1411421 h 2443884"/>
              <a:gd name="connsiteX11-23" fmla="*/ 271660 w 12192000"/>
              <a:gd name="connsiteY11-24" fmla="*/ 1514436 h 2443884"/>
              <a:gd name="connsiteX12-25" fmla="*/ 871611 w 12192000"/>
              <a:gd name="connsiteY12-26" fmla="*/ 1712556 h 2443884"/>
              <a:gd name="connsiteX13-27" fmla="*/ 1417879 w 12192000"/>
              <a:gd name="connsiteY13-28" fmla="*/ 1872237 h 2443884"/>
              <a:gd name="connsiteX14-29" fmla="*/ 1366671 w 12192000"/>
              <a:gd name="connsiteY14-30" fmla="*/ 1854513 h 2443884"/>
              <a:gd name="connsiteX15-31" fmla="*/ 1515334 w 12192000"/>
              <a:gd name="connsiteY15-32" fmla="*/ 1895236 h 2443884"/>
              <a:gd name="connsiteX16-33" fmla="*/ 2919750 w 12192000"/>
              <a:gd name="connsiteY16-34" fmla="*/ 2176837 h 2443884"/>
              <a:gd name="connsiteX17-35" fmla="*/ 3633186 w 12192000"/>
              <a:gd name="connsiteY17-36" fmla="*/ 2273802 h 2443884"/>
              <a:gd name="connsiteX18-37" fmla="*/ 3373230 w 12192000"/>
              <a:gd name="connsiteY18-38" fmla="*/ 2255873 h 2443884"/>
              <a:gd name="connsiteX19-39" fmla="*/ 181533 w 12192000"/>
              <a:gd name="connsiteY19-40" fmla="*/ 1710705 h 2443884"/>
              <a:gd name="connsiteX20-41" fmla="*/ 0 w 12192000"/>
              <a:gd name="connsiteY20-42" fmla="*/ 1654931 h 2443884"/>
              <a:gd name="connsiteX21-43" fmla="*/ 0 w 12192000"/>
              <a:gd name="connsiteY21-44" fmla="*/ 1489842 h 2443884"/>
              <a:gd name="connsiteX22" fmla="*/ 0 w 12192000"/>
              <a:gd name="connsiteY22" fmla="*/ 1417767 h 2443884"/>
              <a:gd name="connsiteX23" fmla="*/ 0 w 12192000"/>
              <a:gd name="connsiteY23" fmla="*/ 0 h 2443884"/>
              <a:gd name="connsiteX0-45" fmla="*/ 12192000 w 12192000"/>
              <a:gd name="connsiteY0-46" fmla="*/ 1411421 h 2443884"/>
              <a:gd name="connsiteX1-47" fmla="*/ 12192000 w 12192000"/>
              <a:gd name="connsiteY1-48" fmla="*/ 1661273 h 2443884"/>
              <a:gd name="connsiteX2-49" fmla="*/ 11939647 w 12192000"/>
              <a:gd name="connsiteY2-50" fmla="*/ 1758602 h 2443884"/>
              <a:gd name="connsiteX3-51" fmla="*/ 5972979 w 12192000"/>
              <a:gd name="connsiteY3-52" fmla="*/ 2429251 h 2443884"/>
              <a:gd name="connsiteX4-53" fmla="*/ 5233238 w 12192000"/>
              <a:gd name="connsiteY4-54" fmla="*/ 2392317 h 2443884"/>
              <a:gd name="connsiteX5-55" fmla="*/ 5264980 w 12192000"/>
              <a:gd name="connsiteY5-56" fmla="*/ 2393820 h 2443884"/>
              <a:gd name="connsiteX6-57" fmla="*/ 6096000 w 12192000"/>
              <a:gd name="connsiteY6-58" fmla="*/ 2409470 h 2443884"/>
              <a:gd name="connsiteX7-59" fmla="*/ 11920339 w 12192000"/>
              <a:gd name="connsiteY7-60" fmla="*/ 1514436 h 2443884"/>
              <a:gd name="connsiteX8-61" fmla="*/ 12192000 w 12192000"/>
              <a:gd name="connsiteY8-62" fmla="*/ 1411421 h 2443884"/>
              <a:gd name="connsiteX9-63" fmla="*/ 0 w 12192000"/>
              <a:gd name="connsiteY9-64" fmla="*/ 0 h 2443884"/>
              <a:gd name="connsiteX10-65" fmla="*/ 1 w 12192000"/>
              <a:gd name="connsiteY10-66" fmla="*/ 1411421 h 2443884"/>
              <a:gd name="connsiteX11-67" fmla="*/ 271660 w 12192000"/>
              <a:gd name="connsiteY11-68" fmla="*/ 1514436 h 2443884"/>
              <a:gd name="connsiteX12-69" fmla="*/ 871611 w 12192000"/>
              <a:gd name="connsiteY12-70" fmla="*/ 1712556 h 2443884"/>
              <a:gd name="connsiteX13-71" fmla="*/ 1436929 w 12192000"/>
              <a:gd name="connsiteY13-72" fmla="*/ 1877000 h 2443884"/>
              <a:gd name="connsiteX14-73" fmla="*/ 1366671 w 12192000"/>
              <a:gd name="connsiteY14-74" fmla="*/ 1854513 h 2443884"/>
              <a:gd name="connsiteX15-75" fmla="*/ 1515334 w 12192000"/>
              <a:gd name="connsiteY15-76" fmla="*/ 1895236 h 2443884"/>
              <a:gd name="connsiteX16-77" fmla="*/ 2919750 w 12192000"/>
              <a:gd name="connsiteY16-78" fmla="*/ 2176837 h 2443884"/>
              <a:gd name="connsiteX17-79" fmla="*/ 3633186 w 12192000"/>
              <a:gd name="connsiteY17-80" fmla="*/ 2273802 h 2443884"/>
              <a:gd name="connsiteX18-81" fmla="*/ 3373230 w 12192000"/>
              <a:gd name="connsiteY18-82" fmla="*/ 2255873 h 2443884"/>
              <a:gd name="connsiteX19-83" fmla="*/ 181533 w 12192000"/>
              <a:gd name="connsiteY19-84" fmla="*/ 1710705 h 2443884"/>
              <a:gd name="connsiteX20-85" fmla="*/ 0 w 12192000"/>
              <a:gd name="connsiteY20-86" fmla="*/ 1654931 h 2443884"/>
              <a:gd name="connsiteX21-87" fmla="*/ 0 w 12192000"/>
              <a:gd name="connsiteY21-88" fmla="*/ 1489842 h 2443884"/>
              <a:gd name="connsiteX22-89" fmla="*/ 0 w 12192000"/>
              <a:gd name="connsiteY22-90" fmla="*/ 1417767 h 2443884"/>
              <a:gd name="connsiteX23-91" fmla="*/ 0 w 12192000"/>
              <a:gd name="connsiteY23-92" fmla="*/ 0 h 2443884"/>
              <a:gd name="connsiteX0-93" fmla="*/ 12192000 w 12192000"/>
              <a:gd name="connsiteY0-94" fmla="*/ 1411421 h 2443884"/>
              <a:gd name="connsiteX1-95" fmla="*/ 12192000 w 12192000"/>
              <a:gd name="connsiteY1-96" fmla="*/ 1661273 h 2443884"/>
              <a:gd name="connsiteX2-97" fmla="*/ 11939647 w 12192000"/>
              <a:gd name="connsiteY2-98" fmla="*/ 1758602 h 2443884"/>
              <a:gd name="connsiteX3-99" fmla="*/ 5972979 w 12192000"/>
              <a:gd name="connsiteY3-100" fmla="*/ 2429251 h 2443884"/>
              <a:gd name="connsiteX4-101" fmla="*/ 5233238 w 12192000"/>
              <a:gd name="connsiteY4-102" fmla="*/ 2392317 h 2443884"/>
              <a:gd name="connsiteX5-103" fmla="*/ 5264980 w 12192000"/>
              <a:gd name="connsiteY5-104" fmla="*/ 2393820 h 2443884"/>
              <a:gd name="connsiteX6-105" fmla="*/ 6096000 w 12192000"/>
              <a:gd name="connsiteY6-106" fmla="*/ 2409470 h 2443884"/>
              <a:gd name="connsiteX7-107" fmla="*/ 11920339 w 12192000"/>
              <a:gd name="connsiteY7-108" fmla="*/ 1514436 h 2443884"/>
              <a:gd name="connsiteX8-109" fmla="*/ 12192000 w 12192000"/>
              <a:gd name="connsiteY8-110" fmla="*/ 1411421 h 2443884"/>
              <a:gd name="connsiteX9-111" fmla="*/ 0 w 12192000"/>
              <a:gd name="connsiteY9-112" fmla="*/ 0 h 2443884"/>
              <a:gd name="connsiteX10-113" fmla="*/ 1 w 12192000"/>
              <a:gd name="connsiteY10-114" fmla="*/ 1411421 h 2443884"/>
              <a:gd name="connsiteX11-115" fmla="*/ 271660 w 12192000"/>
              <a:gd name="connsiteY11-116" fmla="*/ 1514436 h 2443884"/>
              <a:gd name="connsiteX12-117" fmla="*/ 871611 w 12192000"/>
              <a:gd name="connsiteY12-118" fmla="*/ 1712556 h 2443884"/>
              <a:gd name="connsiteX13-119" fmla="*/ 1436929 w 12192000"/>
              <a:gd name="connsiteY13-120" fmla="*/ 1877000 h 2443884"/>
              <a:gd name="connsiteX14-121" fmla="*/ 1366671 w 12192000"/>
              <a:gd name="connsiteY14-122" fmla="*/ 1854513 h 2443884"/>
              <a:gd name="connsiteX15-123" fmla="*/ 1515334 w 12192000"/>
              <a:gd name="connsiteY15-124" fmla="*/ 1895236 h 2443884"/>
              <a:gd name="connsiteX16-125" fmla="*/ 2919750 w 12192000"/>
              <a:gd name="connsiteY16-126" fmla="*/ 2176837 h 2443884"/>
              <a:gd name="connsiteX17-127" fmla="*/ 3633186 w 12192000"/>
              <a:gd name="connsiteY17-128" fmla="*/ 2273802 h 2443884"/>
              <a:gd name="connsiteX18-129" fmla="*/ 3373230 w 12192000"/>
              <a:gd name="connsiteY18-130" fmla="*/ 2255873 h 2443884"/>
              <a:gd name="connsiteX19-131" fmla="*/ 181533 w 12192000"/>
              <a:gd name="connsiteY19-132" fmla="*/ 1710705 h 2443884"/>
              <a:gd name="connsiteX20-133" fmla="*/ 0 w 12192000"/>
              <a:gd name="connsiteY20-134" fmla="*/ 1654931 h 2443884"/>
              <a:gd name="connsiteX21-135" fmla="*/ 0 w 12192000"/>
              <a:gd name="connsiteY21-136" fmla="*/ 1489842 h 2443884"/>
              <a:gd name="connsiteX22-137" fmla="*/ 0 w 12192000"/>
              <a:gd name="connsiteY22-138" fmla="*/ 1417767 h 2443884"/>
              <a:gd name="connsiteX23-139" fmla="*/ 0 w 12192000"/>
              <a:gd name="connsiteY23-140" fmla="*/ 0 h 2443884"/>
              <a:gd name="connsiteX0-141" fmla="*/ 12192000 w 12192000"/>
              <a:gd name="connsiteY0-142" fmla="*/ 1411421 h 2443884"/>
              <a:gd name="connsiteX1-143" fmla="*/ 12192000 w 12192000"/>
              <a:gd name="connsiteY1-144" fmla="*/ 1661273 h 2443884"/>
              <a:gd name="connsiteX2-145" fmla="*/ 11939647 w 12192000"/>
              <a:gd name="connsiteY2-146" fmla="*/ 1758602 h 2443884"/>
              <a:gd name="connsiteX3-147" fmla="*/ 5972979 w 12192000"/>
              <a:gd name="connsiteY3-148" fmla="*/ 2429251 h 2443884"/>
              <a:gd name="connsiteX4-149" fmla="*/ 5233238 w 12192000"/>
              <a:gd name="connsiteY4-150" fmla="*/ 2392317 h 2443884"/>
              <a:gd name="connsiteX5-151" fmla="*/ 5264980 w 12192000"/>
              <a:gd name="connsiteY5-152" fmla="*/ 2393820 h 2443884"/>
              <a:gd name="connsiteX6-153" fmla="*/ 6096000 w 12192000"/>
              <a:gd name="connsiteY6-154" fmla="*/ 2409470 h 2443884"/>
              <a:gd name="connsiteX7-155" fmla="*/ 11920339 w 12192000"/>
              <a:gd name="connsiteY7-156" fmla="*/ 1514436 h 2443884"/>
              <a:gd name="connsiteX8-157" fmla="*/ 12192000 w 12192000"/>
              <a:gd name="connsiteY8-158" fmla="*/ 1411421 h 2443884"/>
              <a:gd name="connsiteX9-159" fmla="*/ 0 w 12192000"/>
              <a:gd name="connsiteY9-160" fmla="*/ 0 h 2443884"/>
              <a:gd name="connsiteX10-161" fmla="*/ 1 w 12192000"/>
              <a:gd name="connsiteY10-162" fmla="*/ 1411421 h 2443884"/>
              <a:gd name="connsiteX11-163" fmla="*/ 271660 w 12192000"/>
              <a:gd name="connsiteY11-164" fmla="*/ 1514436 h 2443884"/>
              <a:gd name="connsiteX12-165" fmla="*/ 871611 w 12192000"/>
              <a:gd name="connsiteY12-166" fmla="*/ 1712556 h 2443884"/>
              <a:gd name="connsiteX13-167" fmla="*/ 1436929 w 12192000"/>
              <a:gd name="connsiteY13-168" fmla="*/ 1877000 h 2443884"/>
              <a:gd name="connsiteX14-169" fmla="*/ 1385721 w 12192000"/>
              <a:gd name="connsiteY14-170" fmla="*/ 2221226 h 2443884"/>
              <a:gd name="connsiteX15-171" fmla="*/ 1515334 w 12192000"/>
              <a:gd name="connsiteY15-172" fmla="*/ 1895236 h 2443884"/>
              <a:gd name="connsiteX16-173" fmla="*/ 2919750 w 12192000"/>
              <a:gd name="connsiteY16-174" fmla="*/ 2176837 h 2443884"/>
              <a:gd name="connsiteX17-175" fmla="*/ 3633186 w 12192000"/>
              <a:gd name="connsiteY17-176" fmla="*/ 2273802 h 2443884"/>
              <a:gd name="connsiteX18-177" fmla="*/ 3373230 w 12192000"/>
              <a:gd name="connsiteY18-178" fmla="*/ 2255873 h 2443884"/>
              <a:gd name="connsiteX19-179" fmla="*/ 181533 w 12192000"/>
              <a:gd name="connsiteY19-180" fmla="*/ 1710705 h 2443884"/>
              <a:gd name="connsiteX20-181" fmla="*/ 0 w 12192000"/>
              <a:gd name="connsiteY20-182" fmla="*/ 1654931 h 2443884"/>
              <a:gd name="connsiteX21-183" fmla="*/ 0 w 12192000"/>
              <a:gd name="connsiteY21-184" fmla="*/ 1489842 h 2443884"/>
              <a:gd name="connsiteX22-185" fmla="*/ 0 w 12192000"/>
              <a:gd name="connsiteY22-186" fmla="*/ 1417767 h 2443884"/>
              <a:gd name="connsiteX23-187" fmla="*/ 0 w 12192000"/>
              <a:gd name="connsiteY23-188" fmla="*/ 0 h 2443884"/>
              <a:gd name="connsiteX0-189" fmla="*/ 12192000 w 12192000"/>
              <a:gd name="connsiteY0-190" fmla="*/ 1411421 h 2443884"/>
              <a:gd name="connsiteX1-191" fmla="*/ 12192000 w 12192000"/>
              <a:gd name="connsiteY1-192" fmla="*/ 1661273 h 2443884"/>
              <a:gd name="connsiteX2-193" fmla="*/ 11939647 w 12192000"/>
              <a:gd name="connsiteY2-194" fmla="*/ 1758602 h 2443884"/>
              <a:gd name="connsiteX3-195" fmla="*/ 5972979 w 12192000"/>
              <a:gd name="connsiteY3-196" fmla="*/ 2429251 h 2443884"/>
              <a:gd name="connsiteX4-197" fmla="*/ 5233238 w 12192000"/>
              <a:gd name="connsiteY4-198" fmla="*/ 2392317 h 2443884"/>
              <a:gd name="connsiteX5-199" fmla="*/ 5264980 w 12192000"/>
              <a:gd name="connsiteY5-200" fmla="*/ 2393820 h 2443884"/>
              <a:gd name="connsiteX6-201" fmla="*/ 6096000 w 12192000"/>
              <a:gd name="connsiteY6-202" fmla="*/ 2409470 h 2443884"/>
              <a:gd name="connsiteX7-203" fmla="*/ 11920339 w 12192000"/>
              <a:gd name="connsiteY7-204" fmla="*/ 1514436 h 2443884"/>
              <a:gd name="connsiteX8-205" fmla="*/ 12192000 w 12192000"/>
              <a:gd name="connsiteY8-206" fmla="*/ 1411421 h 2443884"/>
              <a:gd name="connsiteX9-207" fmla="*/ 0 w 12192000"/>
              <a:gd name="connsiteY9-208" fmla="*/ 0 h 2443884"/>
              <a:gd name="connsiteX10-209" fmla="*/ 1 w 12192000"/>
              <a:gd name="connsiteY10-210" fmla="*/ 1411421 h 2443884"/>
              <a:gd name="connsiteX11-211" fmla="*/ 271660 w 12192000"/>
              <a:gd name="connsiteY11-212" fmla="*/ 1514436 h 2443884"/>
              <a:gd name="connsiteX12-213" fmla="*/ 871611 w 12192000"/>
              <a:gd name="connsiteY12-214" fmla="*/ 1712556 h 2443884"/>
              <a:gd name="connsiteX13-215" fmla="*/ 1436929 w 12192000"/>
              <a:gd name="connsiteY13-216" fmla="*/ 1877000 h 2443884"/>
              <a:gd name="connsiteX14-217" fmla="*/ 1476208 w 12192000"/>
              <a:gd name="connsiteY14-218" fmla="*/ 1873563 h 2443884"/>
              <a:gd name="connsiteX15-219" fmla="*/ 1515334 w 12192000"/>
              <a:gd name="connsiteY15-220" fmla="*/ 1895236 h 2443884"/>
              <a:gd name="connsiteX16-221" fmla="*/ 2919750 w 12192000"/>
              <a:gd name="connsiteY16-222" fmla="*/ 2176837 h 2443884"/>
              <a:gd name="connsiteX17-223" fmla="*/ 3633186 w 12192000"/>
              <a:gd name="connsiteY17-224" fmla="*/ 2273802 h 2443884"/>
              <a:gd name="connsiteX18-225" fmla="*/ 3373230 w 12192000"/>
              <a:gd name="connsiteY18-226" fmla="*/ 2255873 h 2443884"/>
              <a:gd name="connsiteX19-227" fmla="*/ 181533 w 12192000"/>
              <a:gd name="connsiteY19-228" fmla="*/ 1710705 h 2443884"/>
              <a:gd name="connsiteX20-229" fmla="*/ 0 w 12192000"/>
              <a:gd name="connsiteY20-230" fmla="*/ 1654931 h 2443884"/>
              <a:gd name="connsiteX21-231" fmla="*/ 0 w 12192000"/>
              <a:gd name="connsiteY21-232" fmla="*/ 1489842 h 2443884"/>
              <a:gd name="connsiteX22-233" fmla="*/ 0 w 12192000"/>
              <a:gd name="connsiteY22-234" fmla="*/ 1417767 h 2443884"/>
              <a:gd name="connsiteX23-235" fmla="*/ 0 w 12192000"/>
              <a:gd name="connsiteY23-236" fmla="*/ 0 h 2443884"/>
              <a:gd name="connsiteX0-237" fmla="*/ 12192000 w 12192000"/>
              <a:gd name="connsiteY0-238" fmla="*/ 1411421 h 2443884"/>
              <a:gd name="connsiteX1-239" fmla="*/ 12192000 w 12192000"/>
              <a:gd name="connsiteY1-240" fmla="*/ 1661273 h 2443884"/>
              <a:gd name="connsiteX2-241" fmla="*/ 11939647 w 12192000"/>
              <a:gd name="connsiteY2-242" fmla="*/ 1758602 h 2443884"/>
              <a:gd name="connsiteX3-243" fmla="*/ 5972979 w 12192000"/>
              <a:gd name="connsiteY3-244" fmla="*/ 2429251 h 2443884"/>
              <a:gd name="connsiteX4-245" fmla="*/ 5233238 w 12192000"/>
              <a:gd name="connsiteY4-246" fmla="*/ 2392317 h 2443884"/>
              <a:gd name="connsiteX5-247" fmla="*/ 5264980 w 12192000"/>
              <a:gd name="connsiteY5-248" fmla="*/ 2393820 h 2443884"/>
              <a:gd name="connsiteX6-249" fmla="*/ 6096000 w 12192000"/>
              <a:gd name="connsiteY6-250" fmla="*/ 2409470 h 2443884"/>
              <a:gd name="connsiteX7-251" fmla="*/ 11920339 w 12192000"/>
              <a:gd name="connsiteY7-252" fmla="*/ 1514436 h 2443884"/>
              <a:gd name="connsiteX8-253" fmla="*/ 12192000 w 12192000"/>
              <a:gd name="connsiteY8-254" fmla="*/ 1411421 h 2443884"/>
              <a:gd name="connsiteX9-255" fmla="*/ 0 w 12192000"/>
              <a:gd name="connsiteY9-256" fmla="*/ 0 h 2443884"/>
              <a:gd name="connsiteX10-257" fmla="*/ 1 w 12192000"/>
              <a:gd name="connsiteY10-258" fmla="*/ 1411421 h 2443884"/>
              <a:gd name="connsiteX11-259" fmla="*/ 271660 w 12192000"/>
              <a:gd name="connsiteY11-260" fmla="*/ 1514436 h 2443884"/>
              <a:gd name="connsiteX12-261" fmla="*/ 871611 w 12192000"/>
              <a:gd name="connsiteY12-262" fmla="*/ 1712556 h 2443884"/>
              <a:gd name="connsiteX13-263" fmla="*/ 1436929 w 12192000"/>
              <a:gd name="connsiteY13-264" fmla="*/ 1877000 h 2443884"/>
              <a:gd name="connsiteX14-265" fmla="*/ 1480970 w 12192000"/>
              <a:gd name="connsiteY14-266" fmla="*/ 1892613 h 2443884"/>
              <a:gd name="connsiteX15-267" fmla="*/ 1515334 w 12192000"/>
              <a:gd name="connsiteY15-268" fmla="*/ 1895236 h 2443884"/>
              <a:gd name="connsiteX16-269" fmla="*/ 2919750 w 12192000"/>
              <a:gd name="connsiteY16-270" fmla="*/ 2176837 h 2443884"/>
              <a:gd name="connsiteX17-271" fmla="*/ 3633186 w 12192000"/>
              <a:gd name="connsiteY17-272" fmla="*/ 2273802 h 2443884"/>
              <a:gd name="connsiteX18-273" fmla="*/ 3373230 w 12192000"/>
              <a:gd name="connsiteY18-274" fmla="*/ 2255873 h 2443884"/>
              <a:gd name="connsiteX19-275" fmla="*/ 181533 w 12192000"/>
              <a:gd name="connsiteY19-276" fmla="*/ 1710705 h 2443884"/>
              <a:gd name="connsiteX20-277" fmla="*/ 0 w 12192000"/>
              <a:gd name="connsiteY20-278" fmla="*/ 1654931 h 2443884"/>
              <a:gd name="connsiteX21-279" fmla="*/ 0 w 12192000"/>
              <a:gd name="connsiteY21-280" fmla="*/ 1489842 h 2443884"/>
              <a:gd name="connsiteX22-281" fmla="*/ 0 w 12192000"/>
              <a:gd name="connsiteY22-282" fmla="*/ 1417767 h 2443884"/>
              <a:gd name="connsiteX23-283" fmla="*/ 0 w 12192000"/>
              <a:gd name="connsiteY23-284" fmla="*/ 0 h 2443884"/>
              <a:gd name="connsiteX0-285" fmla="*/ 12192000 w 12192000"/>
              <a:gd name="connsiteY0-286" fmla="*/ 1411421 h 2443884"/>
              <a:gd name="connsiteX1-287" fmla="*/ 12192000 w 12192000"/>
              <a:gd name="connsiteY1-288" fmla="*/ 1661273 h 2443884"/>
              <a:gd name="connsiteX2-289" fmla="*/ 11939647 w 12192000"/>
              <a:gd name="connsiteY2-290" fmla="*/ 1758602 h 2443884"/>
              <a:gd name="connsiteX3-291" fmla="*/ 5972979 w 12192000"/>
              <a:gd name="connsiteY3-292" fmla="*/ 2429251 h 2443884"/>
              <a:gd name="connsiteX4-293" fmla="*/ 5233238 w 12192000"/>
              <a:gd name="connsiteY4-294" fmla="*/ 2392317 h 2443884"/>
              <a:gd name="connsiteX5-295" fmla="*/ 5264980 w 12192000"/>
              <a:gd name="connsiteY5-296" fmla="*/ 2393820 h 2443884"/>
              <a:gd name="connsiteX6-297" fmla="*/ 6096000 w 12192000"/>
              <a:gd name="connsiteY6-298" fmla="*/ 2409470 h 2443884"/>
              <a:gd name="connsiteX7-299" fmla="*/ 11920339 w 12192000"/>
              <a:gd name="connsiteY7-300" fmla="*/ 1514436 h 2443884"/>
              <a:gd name="connsiteX8-301" fmla="*/ 12192000 w 12192000"/>
              <a:gd name="connsiteY8-302" fmla="*/ 1411421 h 2443884"/>
              <a:gd name="connsiteX9-303" fmla="*/ 0 w 12192000"/>
              <a:gd name="connsiteY9-304" fmla="*/ 0 h 2443884"/>
              <a:gd name="connsiteX10-305" fmla="*/ 1 w 12192000"/>
              <a:gd name="connsiteY10-306" fmla="*/ 1411421 h 2443884"/>
              <a:gd name="connsiteX11-307" fmla="*/ 271660 w 12192000"/>
              <a:gd name="connsiteY11-308" fmla="*/ 1514436 h 2443884"/>
              <a:gd name="connsiteX12-309" fmla="*/ 871611 w 12192000"/>
              <a:gd name="connsiteY12-310" fmla="*/ 1712556 h 2443884"/>
              <a:gd name="connsiteX13-311" fmla="*/ 1436929 w 12192000"/>
              <a:gd name="connsiteY13-312" fmla="*/ 1877000 h 2443884"/>
              <a:gd name="connsiteX14-313" fmla="*/ 1476208 w 12192000"/>
              <a:gd name="connsiteY14-314" fmla="*/ 1892613 h 2443884"/>
              <a:gd name="connsiteX15-315" fmla="*/ 1515334 w 12192000"/>
              <a:gd name="connsiteY15-316" fmla="*/ 1895236 h 2443884"/>
              <a:gd name="connsiteX16-317" fmla="*/ 2919750 w 12192000"/>
              <a:gd name="connsiteY16-318" fmla="*/ 2176837 h 2443884"/>
              <a:gd name="connsiteX17-319" fmla="*/ 3633186 w 12192000"/>
              <a:gd name="connsiteY17-320" fmla="*/ 2273802 h 2443884"/>
              <a:gd name="connsiteX18-321" fmla="*/ 3373230 w 12192000"/>
              <a:gd name="connsiteY18-322" fmla="*/ 2255873 h 2443884"/>
              <a:gd name="connsiteX19-323" fmla="*/ 181533 w 12192000"/>
              <a:gd name="connsiteY19-324" fmla="*/ 1710705 h 2443884"/>
              <a:gd name="connsiteX20-325" fmla="*/ 0 w 12192000"/>
              <a:gd name="connsiteY20-326" fmla="*/ 1654931 h 2443884"/>
              <a:gd name="connsiteX21-327" fmla="*/ 0 w 12192000"/>
              <a:gd name="connsiteY21-328" fmla="*/ 1489842 h 2443884"/>
              <a:gd name="connsiteX22-329" fmla="*/ 0 w 12192000"/>
              <a:gd name="connsiteY22-330" fmla="*/ 1417767 h 2443884"/>
              <a:gd name="connsiteX23-331" fmla="*/ 0 w 12192000"/>
              <a:gd name="connsiteY23-332" fmla="*/ 0 h 2443884"/>
              <a:gd name="connsiteX0-333" fmla="*/ 12192000 w 12192000"/>
              <a:gd name="connsiteY0-334" fmla="*/ 1411421 h 2443884"/>
              <a:gd name="connsiteX1-335" fmla="*/ 12192000 w 12192000"/>
              <a:gd name="connsiteY1-336" fmla="*/ 1661273 h 2443884"/>
              <a:gd name="connsiteX2-337" fmla="*/ 11939647 w 12192000"/>
              <a:gd name="connsiteY2-338" fmla="*/ 1758602 h 2443884"/>
              <a:gd name="connsiteX3-339" fmla="*/ 5972979 w 12192000"/>
              <a:gd name="connsiteY3-340" fmla="*/ 2429251 h 2443884"/>
              <a:gd name="connsiteX4-341" fmla="*/ 5233238 w 12192000"/>
              <a:gd name="connsiteY4-342" fmla="*/ 2392317 h 2443884"/>
              <a:gd name="connsiteX5-343" fmla="*/ 5264980 w 12192000"/>
              <a:gd name="connsiteY5-344" fmla="*/ 2393820 h 2443884"/>
              <a:gd name="connsiteX6-345" fmla="*/ 6096000 w 12192000"/>
              <a:gd name="connsiteY6-346" fmla="*/ 2409470 h 2443884"/>
              <a:gd name="connsiteX7-347" fmla="*/ 11920339 w 12192000"/>
              <a:gd name="connsiteY7-348" fmla="*/ 1514436 h 2443884"/>
              <a:gd name="connsiteX8-349" fmla="*/ 12192000 w 12192000"/>
              <a:gd name="connsiteY8-350" fmla="*/ 1411421 h 2443884"/>
              <a:gd name="connsiteX9-351" fmla="*/ 0 w 12192000"/>
              <a:gd name="connsiteY9-352" fmla="*/ 0 h 2443884"/>
              <a:gd name="connsiteX10-353" fmla="*/ 1 w 12192000"/>
              <a:gd name="connsiteY10-354" fmla="*/ 1411421 h 2443884"/>
              <a:gd name="connsiteX11-355" fmla="*/ 271660 w 12192000"/>
              <a:gd name="connsiteY11-356" fmla="*/ 1514436 h 2443884"/>
              <a:gd name="connsiteX12-357" fmla="*/ 871611 w 12192000"/>
              <a:gd name="connsiteY12-358" fmla="*/ 1712556 h 2443884"/>
              <a:gd name="connsiteX13-359" fmla="*/ 1436929 w 12192000"/>
              <a:gd name="connsiteY13-360" fmla="*/ 1877000 h 2443884"/>
              <a:gd name="connsiteX14-361" fmla="*/ 1478590 w 12192000"/>
              <a:gd name="connsiteY14-362" fmla="*/ 1887851 h 2443884"/>
              <a:gd name="connsiteX15-363" fmla="*/ 1515334 w 12192000"/>
              <a:gd name="connsiteY15-364" fmla="*/ 1895236 h 2443884"/>
              <a:gd name="connsiteX16-365" fmla="*/ 2919750 w 12192000"/>
              <a:gd name="connsiteY16-366" fmla="*/ 2176837 h 2443884"/>
              <a:gd name="connsiteX17-367" fmla="*/ 3633186 w 12192000"/>
              <a:gd name="connsiteY17-368" fmla="*/ 2273802 h 2443884"/>
              <a:gd name="connsiteX18-369" fmla="*/ 3373230 w 12192000"/>
              <a:gd name="connsiteY18-370" fmla="*/ 2255873 h 2443884"/>
              <a:gd name="connsiteX19-371" fmla="*/ 181533 w 12192000"/>
              <a:gd name="connsiteY19-372" fmla="*/ 1710705 h 2443884"/>
              <a:gd name="connsiteX20-373" fmla="*/ 0 w 12192000"/>
              <a:gd name="connsiteY20-374" fmla="*/ 1654931 h 2443884"/>
              <a:gd name="connsiteX21-375" fmla="*/ 0 w 12192000"/>
              <a:gd name="connsiteY21-376" fmla="*/ 1489842 h 2443884"/>
              <a:gd name="connsiteX22-377" fmla="*/ 0 w 12192000"/>
              <a:gd name="connsiteY22-378" fmla="*/ 1417767 h 2443884"/>
              <a:gd name="connsiteX23-379" fmla="*/ 0 w 12192000"/>
              <a:gd name="connsiteY23-380" fmla="*/ 0 h 24438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89" y="connsiteY22-90"/>
              </a:cxn>
              <a:cxn ang="0">
                <a:pos x="connsiteX23-91" y="connsiteY23-92"/>
              </a:cxn>
            </a:cxnLst>
            <a:rect l="l" t="t" r="r" b="b"/>
            <a:pathLst>
              <a:path w="12192000" h="2443884">
                <a:moveTo>
                  <a:pt x="12192000" y="1411421"/>
                </a:moveTo>
                <a:lnTo>
                  <a:pt x="12192000" y="1661273"/>
                </a:lnTo>
                <a:lnTo>
                  <a:pt x="11939647" y="1758602"/>
                </a:lnTo>
                <a:cubicBezTo>
                  <a:pt x="10517102" y="2250685"/>
                  <a:pt x="8382993" y="2510244"/>
                  <a:pt x="5972979" y="2429251"/>
                </a:cubicBezTo>
                <a:lnTo>
                  <a:pt x="5233238" y="2392317"/>
                </a:lnTo>
                <a:lnTo>
                  <a:pt x="5264980" y="2393820"/>
                </a:lnTo>
                <a:cubicBezTo>
                  <a:pt x="5538479" y="2404174"/>
                  <a:pt x="5815685" y="2409470"/>
                  <a:pt x="6096000" y="2409470"/>
                </a:cubicBezTo>
                <a:cubicBezTo>
                  <a:pt x="8338529" y="2409470"/>
                  <a:pt x="10382026" y="2070536"/>
                  <a:pt x="11920339" y="1514436"/>
                </a:cubicBezTo>
                <a:lnTo>
                  <a:pt x="12192000" y="1411421"/>
                </a:lnTo>
                <a:close/>
                <a:moveTo>
                  <a:pt x="0" y="0"/>
                </a:moveTo>
                <a:cubicBezTo>
                  <a:pt x="0" y="470474"/>
                  <a:pt x="1" y="940947"/>
                  <a:pt x="1" y="1411421"/>
                </a:cubicBezTo>
                <a:lnTo>
                  <a:pt x="271660" y="1514436"/>
                </a:lnTo>
                <a:cubicBezTo>
                  <a:pt x="463950" y="1583948"/>
                  <a:pt x="664132" y="1650068"/>
                  <a:pt x="871611" y="1712556"/>
                </a:cubicBezTo>
                <a:lnTo>
                  <a:pt x="1436929" y="1877000"/>
                </a:lnTo>
                <a:lnTo>
                  <a:pt x="1478590" y="1887851"/>
                </a:lnTo>
                <a:lnTo>
                  <a:pt x="1515334" y="1895236"/>
                </a:lnTo>
                <a:cubicBezTo>
                  <a:pt x="1958277" y="2005213"/>
                  <a:pt x="2428010" y="2099714"/>
                  <a:pt x="2919750" y="2176837"/>
                </a:cubicBezTo>
                <a:lnTo>
                  <a:pt x="3633186" y="2273802"/>
                </a:lnTo>
                <a:lnTo>
                  <a:pt x="3373230" y="2255873"/>
                </a:lnTo>
                <a:cubicBezTo>
                  <a:pt x="2199146" y="2163085"/>
                  <a:pt x="1115967" y="1973916"/>
                  <a:pt x="181533" y="1710705"/>
                </a:cubicBezTo>
                <a:lnTo>
                  <a:pt x="0" y="1654931"/>
                </a:lnTo>
                <a:lnTo>
                  <a:pt x="0" y="1489842"/>
                </a:lnTo>
                <a:lnTo>
                  <a:pt x="0" y="1417767"/>
                </a:lnTo>
                <a:lnTo>
                  <a:pt x="0" y="0"/>
                </a:lnTo>
                <a:close/>
              </a:path>
            </a:pathLst>
          </a:custGeom>
          <a:solidFill>
            <a:schemeClr val="accent1">
              <a:alpha val="27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6" name="文本占位符 15"/>
          <p:cNvSpPr>
            <a:spLocks noGrp="1"/>
          </p:cNvSpPr>
          <p:nvPr>
            <p:ph type="body" sz="quarter" idx="10"/>
          </p:nvPr>
        </p:nvSpPr>
        <p:spPr/>
        <p:txBody>
          <a:bodyPr>
            <a:normAutofit fontScale="95000" lnSpcReduction="10000"/>
          </a:bodyPr>
          <a:lstStyle/>
          <a:p>
            <a:r>
              <a:rPr lang="zh-CN" altLang="en-US" b="1" dirty="0">
                <a:latin typeface="+mj-ea"/>
                <a:ea typeface="+mj-ea"/>
                <a:cs typeface="+mn-ea"/>
                <a:sym typeface="+mn-lt"/>
              </a:rPr>
              <a:t>基于</a:t>
            </a:r>
            <a:r>
              <a:rPr lang="en-US" altLang="zh-CN" b="1" dirty="0">
                <a:latin typeface="+mj-ea"/>
                <a:ea typeface="+mj-ea"/>
                <a:cs typeface="+mn-ea"/>
                <a:sym typeface="+mn-lt"/>
              </a:rPr>
              <a:t>LSTM</a:t>
            </a:r>
            <a:r>
              <a:rPr lang="zh-CN" altLang="en-US" b="1" dirty="0">
                <a:latin typeface="+mj-ea"/>
                <a:ea typeface="+mj-ea"/>
                <a:cs typeface="+mn-ea"/>
                <a:sym typeface="+mn-lt"/>
              </a:rPr>
              <a:t>的下肢运动步态识别技术研究</a:t>
            </a:r>
          </a:p>
        </p:txBody>
      </p:sp>
      <p:pic>
        <p:nvPicPr>
          <p:cNvPr id="5" name="图片占位符 4" descr="河边的城市&#10;&#10;描述已自动生成"/>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96" b="2796"/>
          <a:stretch>
            <a:fillRect/>
          </a:stretch>
        </p:blipFill>
        <p:spPr/>
      </p:pic>
      <p:sp>
        <p:nvSpPr>
          <p:cNvPr id="26" name="图片占位符 23"/>
          <p:cNvSpPr txBox="1"/>
          <p:nvPr/>
        </p:nvSpPr>
        <p:spPr>
          <a:xfrm>
            <a:off x="-4301" y="0"/>
            <a:ext cx="12200603" cy="4164498"/>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solidFill>
            <a:schemeClr val="tx2">
              <a:lumMod val="75000"/>
              <a:alpha val="55000"/>
            </a:schemeClr>
          </a:solidFill>
          <a:ln>
            <a:noFill/>
          </a:ln>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cs typeface="+mn-ea"/>
              <a:sym typeface="+mn-lt"/>
            </a:endParaRPr>
          </a:p>
          <a:p>
            <a:endParaRPr lang="en-US" altLang="zh-CN" dirty="0">
              <a:cs typeface="+mn-ea"/>
              <a:sym typeface="+mn-lt"/>
            </a:endParaRPr>
          </a:p>
        </p:txBody>
      </p:sp>
      <p:sp>
        <p:nvSpPr>
          <p:cNvPr id="19" name="文本占位符 18"/>
          <p:cNvSpPr>
            <a:spLocks noGrp="1"/>
          </p:cNvSpPr>
          <p:nvPr>
            <p:ph type="body" sz="quarter" idx="13"/>
          </p:nvPr>
        </p:nvSpPr>
        <p:spPr/>
        <p:txBody>
          <a:bodyPr>
            <a:normAutofit/>
          </a:bodyPr>
          <a:lstStyle/>
          <a:p>
            <a:pPr algn="l"/>
            <a:r>
              <a:rPr lang="zh-CN" altLang="en-US" dirty="0">
                <a:solidFill>
                  <a:schemeClr val="tx1"/>
                </a:solidFill>
                <a:latin typeface="+mn-lt"/>
                <a:ea typeface="+mn-ea"/>
                <a:cs typeface="+mn-ea"/>
                <a:sym typeface="+mn-lt"/>
              </a:rPr>
              <a:t>指导老师：孙园喜</a:t>
            </a:r>
            <a:r>
              <a:rPr lang="en-US" altLang="zh-CN" dirty="0">
                <a:solidFill>
                  <a:schemeClr val="tx1"/>
                </a:solidFill>
                <a:latin typeface="+mn-lt"/>
                <a:ea typeface="+mn-ea"/>
                <a:cs typeface="+mn-ea"/>
                <a:sym typeface="+mn-lt"/>
              </a:rPr>
              <a:t> </a:t>
            </a:r>
            <a:r>
              <a:rPr lang="zh-CN" altLang="en-US" dirty="0">
                <a:solidFill>
                  <a:schemeClr val="tx1"/>
                </a:solidFill>
                <a:latin typeface="+mn-lt"/>
                <a:ea typeface="+mn-ea"/>
                <a:cs typeface="+mn-ea"/>
                <a:sym typeface="+mn-lt"/>
              </a:rPr>
              <a:t>柏龙</a:t>
            </a:r>
            <a:r>
              <a:rPr lang="en-US" altLang="zh-CN" dirty="0">
                <a:solidFill>
                  <a:schemeClr val="tx1"/>
                </a:solidFill>
                <a:latin typeface="+mn-lt"/>
                <a:ea typeface="+mn-ea"/>
                <a:cs typeface="+mn-ea"/>
                <a:sym typeface="+mn-lt"/>
              </a:rPr>
              <a:t> </a:t>
            </a:r>
            <a:r>
              <a:rPr lang="zh-CN" altLang="en-US" dirty="0">
                <a:solidFill>
                  <a:schemeClr val="tx1"/>
                </a:solidFill>
                <a:latin typeface="+mn-lt"/>
                <a:ea typeface="+mn-ea"/>
                <a:cs typeface="+mn-ea"/>
                <a:sym typeface="+mn-lt"/>
              </a:rPr>
              <a:t>陈晓红</a:t>
            </a:r>
            <a:r>
              <a:rPr lang="en-US" altLang="zh-CN" dirty="0">
                <a:solidFill>
                  <a:schemeClr val="tx1"/>
                </a:solidFill>
                <a:latin typeface="+mn-lt"/>
                <a:ea typeface="+mn-ea"/>
                <a:cs typeface="+mn-ea"/>
                <a:sym typeface="+mn-lt"/>
              </a:rPr>
              <a:t>        </a:t>
            </a:r>
            <a:r>
              <a:rPr lang="zh-CN" altLang="en-US" dirty="0">
                <a:solidFill>
                  <a:schemeClr val="tx1"/>
                </a:solidFill>
                <a:latin typeface="+mn-lt"/>
                <a:ea typeface="+mn-ea"/>
                <a:cs typeface="+mn-ea"/>
                <a:sym typeface="+mn-lt"/>
              </a:rPr>
              <a:t>成员：</a:t>
            </a:r>
          </a:p>
        </p:txBody>
      </p:sp>
      <p:sp>
        <p:nvSpPr>
          <p:cNvPr id="20" name="文本框 19"/>
          <p:cNvSpPr txBox="1"/>
          <p:nvPr/>
        </p:nvSpPr>
        <p:spPr>
          <a:xfrm>
            <a:off x="1496316" y="5727506"/>
            <a:ext cx="9216572" cy="370840"/>
          </a:xfrm>
          <a:prstGeom prst="rect">
            <a:avLst/>
          </a:prstGeom>
          <a:noFill/>
        </p:spPr>
        <p:txBody>
          <a:bodyPr wrap="square" rtlCol="0">
            <a:spAutoFit/>
          </a:bodyPr>
          <a:lstStyle/>
          <a:p>
            <a:pPr algn="ctr">
              <a:lnSpc>
                <a:spcPct val="130000"/>
              </a:lnSpc>
            </a:pPr>
            <a:r>
              <a:rPr lang="en-US" altLang="zh-CN" sz="1400" spc="100" dirty="0">
                <a:solidFill>
                  <a:schemeClr val="tx1">
                    <a:lumMod val="75000"/>
                    <a:lumOff val="25000"/>
                  </a:schemeClr>
                </a:solidFill>
                <a:cs typeface="+mn-ea"/>
                <a:sym typeface="+mn-lt"/>
              </a:rPr>
              <a:t>PPT</a:t>
            </a:r>
            <a:r>
              <a:rPr lang="zh-CN" altLang="en-US" sz="1400" spc="100" dirty="0">
                <a:solidFill>
                  <a:schemeClr val="tx1">
                    <a:lumMod val="75000"/>
                    <a:lumOff val="25000"/>
                  </a:schemeClr>
                </a:solidFill>
                <a:cs typeface="+mn-ea"/>
                <a:sym typeface="+mn-lt"/>
              </a:rPr>
              <a:t>汇报人：</a:t>
            </a:r>
          </a:p>
        </p:txBody>
      </p:sp>
      <p:cxnSp>
        <p:nvCxnSpPr>
          <p:cNvPr id="21" name="直接连接符 20"/>
          <p:cNvCxnSpPr/>
          <p:nvPr/>
        </p:nvCxnSpPr>
        <p:spPr>
          <a:xfrm>
            <a:off x="2022932" y="5558695"/>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509906" y="2491545"/>
            <a:ext cx="1172189" cy="500595"/>
            <a:chOff x="6618150" y="1246430"/>
            <a:chExt cx="1404844" cy="599953"/>
          </a:xfrm>
        </p:grpSpPr>
        <p:sp>
          <p:nvSpPr>
            <p:cNvPr id="28" name="îšļiďe"/>
            <p:cNvSpPr/>
            <p:nvPr/>
          </p:nvSpPr>
          <p:spPr bwMode="auto">
            <a:xfrm>
              <a:off x="6618150" y="1246430"/>
              <a:ext cx="1404844" cy="471113"/>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iṡlíďê"/>
            <p:cNvSpPr/>
            <p:nvPr/>
          </p:nvSpPr>
          <p:spPr bwMode="auto">
            <a:xfrm>
              <a:off x="6648236" y="1754355"/>
              <a:ext cx="1373342" cy="92028"/>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30" name="í$ḷîḋé"/>
          <p:cNvGrpSpPr/>
          <p:nvPr/>
        </p:nvGrpSpPr>
        <p:grpSpPr>
          <a:xfrm>
            <a:off x="5547939" y="1299304"/>
            <a:ext cx="1096122" cy="1097352"/>
            <a:chOff x="1344613" y="2017713"/>
            <a:chExt cx="2822575" cy="2825750"/>
          </a:xfrm>
          <a:solidFill>
            <a:schemeClr val="bg1"/>
          </a:solidFill>
        </p:grpSpPr>
        <p:sp>
          <p:nvSpPr>
            <p:cNvPr id="3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数据处理</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数据处理</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任意多边形: 形状 41"/>
          <p:cNvSpPr/>
          <p:nvPr/>
        </p:nvSpPr>
        <p:spPr>
          <a:xfrm>
            <a:off x="8260015" y="0"/>
            <a:ext cx="3931986" cy="6850103"/>
          </a:xfrm>
          <a:custGeom>
            <a:avLst/>
            <a:gdLst>
              <a:gd name="connsiteX0" fmla="*/ 1827775 w 3931986"/>
              <a:gd name="connsiteY0" fmla="*/ 0 h 6850103"/>
              <a:gd name="connsiteX1" fmla="*/ 3445129 w 3931986"/>
              <a:gd name="connsiteY1" fmla="*/ 459612 h 6850103"/>
              <a:gd name="connsiteX2" fmla="*/ 3870097 w 3931986"/>
              <a:gd name="connsiteY2" fmla="*/ 1736756 h 6850103"/>
              <a:gd name="connsiteX3" fmla="*/ 3717439 w 3931986"/>
              <a:gd name="connsiteY3" fmla="*/ 2536005 h 6850103"/>
              <a:gd name="connsiteX4" fmla="*/ 3181073 w 3931986"/>
              <a:gd name="connsiteY4" fmla="*/ 2985473 h 6850103"/>
              <a:gd name="connsiteX5" fmla="*/ 3746321 w 3931986"/>
              <a:gd name="connsiteY5" fmla="*/ 3398819 h 6850103"/>
              <a:gd name="connsiteX6" fmla="*/ 3931986 w 3931986"/>
              <a:gd name="connsiteY6" fmla="*/ 4744743 h 6850103"/>
              <a:gd name="connsiteX7" fmla="*/ 3750446 w 3931986"/>
              <a:gd name="connsiteY7" fmla="*/ 5964365 h 6850103"/>
              <a:gd name="connsiteX8" fmla="*/ 3123308 w 3931986"/>
              <a:gd name="connsiteY8" fmla="*/ 6624082 h 6850103"/>
              <a:gd name="connsiteX9" fmla="*/ 1980434 w 3931986"/>
              <a:gd name="connsiteY9" fmla="*/ 6850103 h 6850103"/>
              <a:gd name="connsiteX10" fmla="*/ 736474 w 3931986"/>
              <a:gd name="connsiteY10" fmla="*/ 6587578 h 6850103"/>
              <a:gd name="connsiteX11" fmla="*/ 142343 w 3931986"/>
              <a:gd name="connsiteY11" fmla="*/ 5944490 h 6850103"/>
              <a:gd name="connsiteX12" fmla="*/ 0 w 3931986"/>
              <a:gd name="connsiteY12" fmla="*/ 4623719 h 6850103"/>
              <a:gd name="connsiteX13" fmla="*/ 0 w 3931986"/>
              <a:gd name="connsiteY13" fmla="*/ 4102737 h 6850103"/>
              <a:gd name="connsiteX14" fmla="*/ 1666864 w 3931986"/>
              <a:gd name="connsiteY14" fmla="*/ 4102737 h 6850103"/>
              <a:gd name="connsiteX15" fmla="*/ 1666864 w 3931986"/>
              <a:gd name="connsiteY15" fmla="*/ 5173192 h 6850103"/>
              <a:gd name="connsiteX16" fmla="*/ 1718438 w 3931986"/>
              <a:gd name="connsiteY16" fmla="*/ 5716561 h 6850103"/>
              <a:gd name="connsiteX17" fmla="*/ 1947427 w 3931986"/>
              <a:gd name="connsiteY17" fmla="*/ 5832560 h 6850103"/>
              <a:gd name="connsiteX18" fmla="*/ 2203232 w 3931986"/>
              <a:gd name="connsiteY18" fmla="*/ 5686035 h 6850103"/>
              <a:gd name="connsiteX19" fmla="*/ 2265121 w 3931986"/>
              <a:gd name="connsiteY19" fmla="*/ 4920841 h 6850103"/>
              <a:gd name="connsiteX20" fmla="*/ 2265121 w 3931986"/>
              <a:gd name="connsiteY20" fmla="*/ 4464982 h 6850103"/>
              <a:gd name="connsiteX21" fmla="*/ 2178477 w 3931986"/>
              <a:gd name="connsiteY21" fmla="*/ 3911438 h 6850103"/>
              <a:gd name="connsiteX22" fmla="*/ 1922671 w 3931986"/>
              <a:gd name="connsiteY22" fmla="*/ 3681472 h 6850103"/>
              <a:gd name="connsiteX23" fmla="*/ 1266652 w 3931986"/>
              <a:gd name="connsiteY23" fmla="*/ 3618385 h 6850103"/>
              <a:gd name="connsiteX24" fmla="*/ 1266652 w 3931986"/>
              <a:gd name="connsiteY24" fmla="*/ 2661894 h 6850103"/>
              <a:gd name="connsiteX25" fmla="*/ 2001062 w 3931986"/>
              <a:gd name="connsiteY25" fmla="*/ 2617123 h 6850103"/>
              <a:gd name="connsiteX26" fmla="*/ 2203232 w 3931986"/>
              <a:gd name="connsiteY26" fmla="*/ 2421754 h 6850103"/>
              <a:gd name="connsiteX27" fmla="*/ 2265121 w 3931986"/>
              <a:gd name="connsiteY27" fmla="*/ 1949613 h 6850103"/>
              <a:gd name="connsiteX28" fmla="*/ 2265121 w 3931986"/>
              <a:gd name="connsiteY28" fmla="*/ 1583298 h 6850103"/>
              <a:gd name="connsiteX29" fmla="*/ 2192918 w 3931986"/>
              <a:gd name="connsiteY29" fmla="*/ 1127439 h 6850103"/>
              <a:gd name="connsiteX30" fmla="*/ 1968057 w 3931986"/>
              <a:gd name="connsiteY30" fmla="*/ 1017544 h 6850103"/>
              <a:gd name="connsiteX31" fmla="*/ 1730817 w 3931986"/>
              <a:gd name="connsiteY31" fmla="*/ 1133544 h 6850103"/>
              <a:gd name="connsiteX32" fmla="*/ 1666864 w 3931986"/>
              <a:gd name="connsiteY32" fmla="*/ 1628071 h 6850103"/>
              <a:gd name="connsiteX33" fmla="*/ 1666864 w 3931986"/>
              <a:gd name="connsiteY33" fmla="*/ 2169404 h 6850103"/>
              <a:gd name="connsiteX34" fmla="*/ 0 w 3931986"/>
              <a:gd name="connsiteY34" fmla="*/ 2169404 h 6850103"/>
              <a:gd name="connsiteX35" fmla="*/ 0 w 3931986"/>
              <a:gd name="connsiteY35" fmla="*/ 1607719 h 6850103"/>
              <a:gd name="connsiteX36" fmla="*/ 437345 w 3931986"/>
              <a:gd name="connsiteY36" fmla="*/ 331719 h 6850103"/>
              <a:gd name="connsiteX37" fmla="*/ 1827775 w 3931986"/>
              <a:gd name="connsiteY37" fmla="*/ 0 h 68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31986" h="6850103">
                <a:moveTo>
                  <a:pt x="1827775" y="0"/>
                </a:moveTo>
                <a:cubicBezTo>
                  <a:pt x="2622699" y="0"/>
                  <a:pt x="3161818" y="153204"/>
                  <a:pt x="3445129" y="459612"/>
                </a:cubicBezTo>
                <a:cubicBezTo>
                  <a:pt x="3728442" y="766020"/>
                  <a:pt x="3870097" y="1191735"/>
                  <a:pt x="3870097" y="1736756"/>
                </a:cubicBezTo>
                <a:cubicBezTo>
                  <a:pt x="3870097" y="2105532"/>
                  <a:pt x="3819212" y="2371947"/>
                  <a:pt x="3717439" y="2536005"/>
                </a:cubicBezTo>
                <a:cubicBezTo>
                  <a:pt x="3615667" y="2700063"/>
                  <a:pt x="3436878" y="2849885"/>
                  <a:pt x="3181073" y="2985473"/>
                </a:cubicBezTo>
                <a:cubicBezTo>
                  <a:pt x="3434127" y="3069632"/>
                  <a:pt x="3622543" y="3207414"/>
                  <a:pt x="3746321" y="3398819"/>
                </a:cubicBezTo>
                <a:cubicBezTo>
                  <a:pt x="3870097" y="3590223"/>
                  <a:pt x="3931986" y="4038865"/>
                  <a:pt x="3931986" y="4744743"/>
                </a:cubicBezTo>
                <a:cubicBezTo>
                  <a:pt x="3931986" y="5268693"/>
                  <a:pt x="3871473" y="5675233"/>
                  <a:pt x="3750446" y="5964365"/>
                </a:cubicBezTo>
                <a:cubicBezTo>
                  <a:pt x="3629421" y="6253495"/>
                  <a:pt x="3420375" y="6473400"/>
                  <a:pt x="3123308" y="6624082"/>
                </a:cubicBezTo>
                <a:cubicBezTo>
                  <a:pt x="2826244" y="6774764"/>
                  <a:pt x="2445285" y="6850103"/>
                  <a:pt x="1980434" y="6850103"/>
                </a:cubicBezTo>
                <a:cubicBezTo>
                  <a:pt x="1452317" y="6850103"/>
                  <a:pt x="1037665" y="6762596"/>
                  <a:pt x="736474" y="6587578"/>
                </a:cubicBezTo>
                <a:cubicBezTo>
                  <a:pt x="435282" y="6412560"/>
                  <a:pt x="237238" y="6198198"/>
                  <a:pt x="142343" y="5944490"/>
                </a:cubicBezTo>
                <a:cubicBezTo>
                  <a:pt x="47447" y="5690782"/>
                  <a:pt x="0" y="5250525"/>
                  <a:pt x="0" y="4623719"/>
                </a:cubicBezTo>
                <a:lnTo>
                  <a:pt x="0" y="4102737"/>
                </a:lnTo>
                <a:lnTo>
                  <a:pt x="1666864" y="4102737"/>
                </a:lnTo>
                <a:lnTo>
                  <a:pt x="1666864" y="5173192"/>
                </a:lnTo>
                <a:cubicBezTo>
                  <a:pt x="1666864" y="5458104"/>
                  <a:pt x="1684056" y="5639227"/>
                  <a:pt x="1718438" y="5716561"/>
                </a:cubicBezTo>
                <a:cubicBezTo>
                  <a:pt x="1752821" y="5793893"/>
                  <a:pt x="1829151" y="5832560"/>
                  <a:pt x="1947427" y="5832560"/>
                </a:cubicBezTo>
                <a:cubicBezTo>
                  <a:pt x="2076705" y="5832560"/>
                  <a:pt x="2161973" y="5783718"/>
                  <a:pt x="2203232" y="5686035"/>
                </a:cubicBezTo>
                <a:cubicBezTo>
                  <a:pt x="2244492" y="5588350"/>
                  <a:pt x="2265121" y="5333286"/>
                  <a:pt x="2265121" y="4920841"/>
                </a:cubicBezTo>
                <a:lnTo>
                  <a:pt x="2265121" y="4464982"/>
                </a:lnTo>
                <a:cubicBezTo>
                  <a:pt x="2265121" y="4212631"/>
                  <a:pt x="2236239" y="4028116"/>
                  <a:pt x="2178477" y="3911438"/>
                </a:cubicBezTo>
                <a:cubicBezTo>
                  <a:pt x="2120713" y="3794760"/>
                  <a:pt x="2035446" y="3718105"/>
                  <a:pt x="1922671" y="3681472"/>
                </a:cubicBezTo>
                <a:cubicBezTo>
                  <a:pt x="1809896" y="3644841"/>
                  <a:pt x="1591223" y="3623812"/>
                  <a:pt x="1266652" y="3618385"/>
                </a:cubicBezTo>
                <a:lnTo>
                  <a:pt x="1266652" y="2661894"/>
                </a:lnTo>
                <a:cubicBezTo>
                  <a:pt x="1662738" y="2661894"/>
                  <a:pt x="1907542" y="2646971"/>
                  <a:pt x="2001062" y="2617123"/>
                </a:cubicBezTo>
                <a:cubicBezTo>
                  <a:pt x="2094584" y="2587275"/>
                  <a:pt x="2161973" y="2522151"/>
                  <a:pt x="2203232" y="2421754"/>
                </a:cubicBezTo>
                <a:cubicBezTo>
                  <a:pt x="2244492" y="2321357"/>
                  <a:pt x="2265121" y="2163976"/>
                  <a:pt x="2265121" y="1949613"/>
                </a:cubicBezTo>
                <a:lnTo>
                  <a:pt x="2265121" y="1583298"/>
                </a:lnTo>
                <a:cubicBezTo>
                  <a:pt x="2265121" y="1352656"/>
                  <a:pt x="2241054" y="1200701"/>
                  <a:pt x="2192918" y="1127439"/>
                </a:cubicBezTo>
                <a:cubicBezTo>
                  <a:pt x="2144782" y="1054176"/>
                  <a:pt x="2069828" y="1017544"/>
                  <a:pt x="1968057" y="1017544"/>
                </a:cubicBezTo>
                <a:cubicBezTo>
                  <a:pt x="1852531" y="1017544"/>
                  <a:pt x="1773451" y="1056211"/>
                  <a:pt x="1730817" y="1133544"/>
                </a:cubicBezTo>
                <a:cubicBezTo>
                  <a:pt x="1688182" y="1210878"/>
                  <a:pt x="1666864" y="1375719"/>
                  <a:pt x="1666864" y="1628071"/>
                </a:cubicBezTo>
                <a:lnTo>
                  <a:pt x="1666864" y="2169404"/>
                </a:lnTo>
                <a:lnTo>
                  <a:pt x="0" y="2169404"/>
                </a:lnTo>
                <a:lnTo>
                  <a:pt x="0" y="1607719"/>
                </a:lnTo>
                <a:cubicBezTo>
                  <a:pt x="0" y="978199"/>
                  <a:pt x="145781" y="552866"/>
                  <a:pt x="437345" y="331719"/>
                </a:cubicBezTo>
                <a:cubicBezTo>
                  <a:pt x="728910" y="110574"/>
                  <a:pt x="1192386" y="0"/>
                  <a:pt x="1827775" y="0"/>
                </a:cubicBezTo>
                <a:close/>
              </a:path>
            </a:pathLst>
          </a:custGeom>
          <a:blipFill>
            <a:blip r:embed="rId4">
              <a:duotone>
                <a:schemeClr val="accent5">
                  <a:shade val="45000"/>
                  <a:satMod val="135000"/>
                </a:schemeClr>
                <a:prstClr val="white"/>
              </a:duotone>
            </a:blip>
            <a:stretch>
              <a:fillRect l="-1000"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1474128" y="2005467"/>
            <a:ext cx="4707144" cy="707886"/>
          </a:xfrm>
          <a:prstGeom prst="rect">
            <a:avLst/>
          </a:prstGeom>
          <a:noFill/>
        </p:spPr>
        <p:txBody>
          <a:bodyPr wrap="square" rtlCol="0">
            <a:spAutoFit/>
          </a:bodyPr>
          <a:lstStyle/>
          <a:p>
            <a:r>
              <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rPr>
              <a:t>研究内容</a:t>
            </a:r>
            <a:endPar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6" name="文本框 25"/>
          <p:cNvSpPr txBox="1"/>
          <p:nvPr/>
        </p:nvSpPr>
        <p:spPr>
          <a:xfrm>
            <a:off x="1488642" y="3301652"/>
            <a:ext cx="5953384" cy="119888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数据的预处理</a:t>
            </a:r>
            <a:endParaRPr lang="en-US" altLang="zh-CN" sz="1600" spc="100" dirty="0">
              <a:solidFill>
                <a:schemeClr val="tx1">
                  <a:lumMod val="75000"/>
                  <a:lumOff val="25000"/>
                </a:schemeClr>
              </a:solidFill>
              <a:latin typeface="+mn-ea"/>
              <a:ea typeface="+mn-ea"/>
            </a:endParaRPr>
          </a:p>
          <a:p>
            <a:pPr algn="l">
              <a:lnSpc>
                <a:spcPct val="150000"/>
              </a:lnSpc>
              <a:buFont typeface="+mj-lt"/>
              <a:buAutoNum type="arabicPeriod"/>
            </a:pPr>
            <a:r>
              <a:rPr lang="en-US" altLang="zh-CN" sz="1600" spc="100" dirty="0">
                <a:solidFill>
                  <a:schemeClr val="tx1">
                    <a:lumMod val="75000"/>
                    <a:lumOff val="25000"/>
                  </a:schemeClr>
                </a:solidFill>
                <a:latin typeface="+mn-ea"/>
                <a:ea typeface="+mn-ea"/>
              </a:rPr>
              <a:t>LSTM</a:t>
            </a:r>
            <a:r>
              <a:rPr lang="zh-CN" altLang="en-US" sz="1600" spc="100" dirty="0">
                <a:solidFill>
                  <a:schemeClr val="tx1">
                    <a:lumMod val="75000"/>
                    <a:lumOff val="25000"/>
                  </a:schemeClr>
                </a:solidFill>
                <a:latin typeface="+mn-ea"/>
                <a:ea typeface="+mn-ea"/>
              </a:rPr>
              <a:t>网络的搭建</a:t>
            </a:r>
            <a:endParaRPr lang="en-US" altLang="zh-CN" sz="1600" spc="100" dirty="0">
              <a:solidFill>
                <a:schemeClr val="tx1">
                  <a:lumMod val="75000"/>
                  <a:lumOff val="25000"/>
                </a:schemeClr>
              </a:solidFill>
              <a:latin typeface="+mn-ea"/>
              <a:ea typeface="+mn-ea"/>
            </a:endParaRPr>
          </a:p>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模型训练与训练结果导出</a:t>
            </a:r>
          </a:p>
        </p:txBody>
      </p:sp>
      <p:sp>
        <p:nvSpPr>
          <p:cNvPr id="27" name="文本框 26"/>
          <p:cNvSpPr txBox="1"/>
          <p:nvPr/>
        </p:nvSpPr>
        <p:spPr>
          <a:xfrm>
            <a:off x="1488641" y="2606212"/>
            <a:ext cx="4855009" cy="369332"/>
          </a:xfrm>
          <a:prstGeom prst="rect">
            <a:avLst/>
          </a:prstGeom>
          <a:noFill/>
        </p:spPr>
        <p:txBody>
          <a:bodyPr wrap="square" rtlCol="0">
            <a:spAutoFit/>
          </a:bodyPr>
          <a:lstStyle/>
          <a:p>
            <a:r>
              <a:rPr lang="en-US" altLang="zh-CN" spc="100" dirty="0">
                <a:solidFill>
                  <a:schemeClr val="tx1">
                    <a:lumMod val="75000"/>
                    <a:lumOff val="25000"/>
                    <a:alpha val="63000"/>
                  </a:schemeClr>
                </a:solidFill>
                <a:ea typeface="思源黑体 CN Normal" panose="020B0400000000000000" pitchFamily="34" charset="-122"/>
              </a:rPr>
              <a:t>Design of bone-robot connection device</a:t>
            </a:r>
          </a:p>
        </p:txBody>
      </p:sp>
      <p:cxnSp>
        <p:nvCxnSpPr>
          <p:cNvPr id="28" name="直接连接符 27"/>
          <p:cNvCxnSpPr/>
          <p:nvPr/>
        </p:nvCxnSpPr>
        <p:spPr>
          <a:xfrm flipH="1">
            <a:off x="1574095" y="3101059"/>
            <a:ext cx="3909240" cy="0"/>
          </a:xfrm>
          <a:prstGeom prst="line">
            <a:avLst/>
          </a:prstGeom>
          <a:ln w="12700">
            <a:gradFill flip="none" rotWithShape="1">
              <a:gsLst>
                <a:gs pos="100000">
                  <a:schemeClr val="accent1">
                    <a:lumMod val="75000"/>
                  </a:schemeClr>
                </a:gs>
                <a:gs pos="0">
                  <a:srgbClr val="821A1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1597" y="1663967"/>
            <a:ext cx="1207842" cy="338555"/>
            <a:chOff x="1477297" y="1791315"/>
            <a:chExt cx="1207842" cy="338555"/>
          </a:xfrm>
        </p:grpSpPr>
        <p:sp>
          <p:nvSpPr>
            <p:cNvPr id="18" name="矩形: 圆角 17"/>
            <p:cNvSpPr/>
            <p:nvPr/>
          </p:nvSpPr>
          <p:spPr>
            <a:xfrm>
              <a:off x="1477297" y="1791315"/>
              <a:ext cx="1207842" cy="33855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p>
          </p:txBody>
        </p:sp>
        <p:pic>
          <p:nvPicPr>
            <p:cNvPr id="29" name="图片 28"/>
            <p:cNvPicPr>
              <a:picLocks noChangeAspect="1"/>
            </p:cNvPicPr>
            <p:nvPr/>
          </p:nvPicPr>
          <p:blipFill rotWithShape="1">
            <a:blip r:embed="rId5" cstate="screen">
              <a:alphaModFix amt="35000"/>
            </a:blip>
            <a:srcRect t="-717"/>
            <a:stretch>
              <a:fillRect/>
            </a:stretch>
          </p:blipFill>
          <p:spPr>
            <a:xfrm rot="5400000">
              <a:off x="1911941" y="1356671"/>
              <a:ext cx="338554" cy="1207842"/>
            </a:xfrm>
            <a:prstGeom prst="rect">
              <a:avLst/>
            </a:prstGeom>
            <a:effectLst/>
          </p:spPr>
        </p:pic>
      </p:grpSp>
      <p:sp>
        <p:nvSpPr>
          <p:cNvPr id="8" name="文本框 7"/>
          <p:cNvSpPr txBox="1"/>
          <p:nvPr/>
        </p:nvSpPr>
        <p:spPr>
          <a:xfrm>
            <a:off x="1595749" y="1663967"/>
            <a:ext cx="1203690" cy="338554"/>
          </a:xfrm>
          <a:prstGeom prst="rect">
            <a:avLst/>
          </a:prstGeom>
          <a:solidFill>
            <a:schemeClr val="accent1"/>
          </a:solidFill>
        </p:spPr>
        <p:txBody>
          <a:bodyPr wrap="square" rtlCol="0">
            <a:spAutoFit/>
          </a:bodyPr>
          <a:lstStyle/>
          <a:p>
            <a:pPr algn="ctr"/>
            <a:r>
              <a:rPr lang="zh-CN" altLang="en-US" sz="1600" b="1" spc="100" dirty="0">
                <a:solidFill>
                  <a:schemeClr val="bg1"/>
                </a:solidFill>
                <a:latin typeface="+mj-ea"/>
                <a:ea typeface="+mj-ea"/>
              </a:rPr>
              <a:t>第三部分</a:t>
            </a:r>
          </a:p>
        </p:txBody>
      </p:sp>
      <p:grpSp>
        <p:nvGrpSpPr>
          <p:cNvPr id="13"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412997" y="6291455"/>
            <a:ext cx="1626991" cy="483803"/>
            <a:chOff x="2893999" y="2478437"/>
            <a:chExt cx="6404004" cy="1904297"/>
          </a:xfrm>
          <a:solidFill>
            <a:schemeClr val="bg1"/>
          </a:solidFill>
        </p:grpSpPr>
        <p:sp>
          <p:nvSpPr>
            <p:cNvPr id="1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16"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17"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
        <p:nvSpPr>
          <p:cNvPr id="5" name="文本占位符 1"/>
          <p:cNvSpPr txBox="1"/>
          <p:nvPr/>
        </p:nvSpPr>
        <p:spPr>
          <a:xfrm>
            <a:off x="661510" y="368624"/>
            <a:ext cx="7516813" cy="62547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3600" b="1" kern="1200">
                <a:solidFill>
                  <a:schemeClr val="accent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数据的预处理</a:t>
            </a:r>
          </a:p>
        </p:txBody>
      </p:sp>
      <p:pic>
        <p:nvPicPr>
          <p:cNvPr id="2" name="图片 1"/>
          <p:cNvPicPr>
            <a:picLocks noChangeAspect="1"/>
          </p:cNvPicPr>
          <p:nvPr>
            <p:custDataLst>
              <p:tags r:id="rId1"/>
            </p:custDataLst>
          </p:nvPr>
        </p:nvPicPr>
        <p:blipFill>
          <a:blip r:embed="rId3"/>
          <a:stretch>
            <a:fillRect/>
          </a:stretch>
        </p:blipFill>
        <p:spPr>
          <a:xfrm>
            <a:off x="761137" y="1203996"/>
            <a:ext cx="4749800" cy="467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
        <p:nvSpPr>
          <p:cNvPr id="5" name="文本占位符 1"/>
          <p:cNvSpPr txBox="1"/>
          <p:nvPr/>
        </p:nvSpPr>
        <p:spPr>
          <a:xfrm>
            <a:off x="661510" y="368624"/>
            <a:ext cx="7516813" cy="62547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3600" b="1" kern="1200">
                <a:solidFill>
                  <a:schemeClr val="accent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LSTM</a:t>
            </a:r>
            <a:r>
              <a:rPr lang="zh-CN" altLang="en-US"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网络的搭建</a:t>
            </a:r>
          </a:p>
        </p:txBody>
      </p:sp>
      <p:pic>
        <p:nvPicPr>
          <p:cNvPr id="3" name="图片 2"/>
          <p:cNvPicPr>
            <a:picLocks noChangeAspect="1"/>
          </p:cNvPicPr>
          <p:nvPr>
            <p:custDataLst>
              <p:tags r:id="rId1"/>
            </p:custDataLst>
          </p:nvPr>
        </p:nvPicPr>
        <p:blipFill>
          <a:blip r:embed="rId3"/>
          <a:stretch>
            <a:fillRect/>
          </a:stretch>
        </p:blipFill>
        <p:spPr>
          <a:xfrm>
            <a:off x="662131" y="1732280"/>
            <a:ext cx="5089465" cy="3718502"/>
          </a:xfrm>
          <a:prstGeom prst="rect">
            <a:avLst/>
          </a:prstGeom>
        </p:spPr>
      </p:pic>
      <p:pic>
        <p:nvPicPr>
          <p:cNvPr id="4" name="图片 3" descr="3fff11a8dd625fb8f6b32cb6f6d9532"/>
          <p:cNvPicPr>
            <a:picLocks noChangeAspect="1"/>
          </p:cNvPicPr>
          <p:nvPr/>
        </p:nvPicPr>
        <p:blipFill>
          <a:blip r:embed="rId4"/>
          <a:stretch>
            <a:fillRect/>
          </a:stretch>
        </p:blipFill>
        <p:spPr>
          <a:xfrm>
            <a:off x="6617970" y="1471930"/>
            <a:ext cx="4957445" cy="28930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模型训练与训练结果导出</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2"/>
          <a:stretch>
            <a:fillRect/>
          </a:stretch>
        </p:blipFill>
        <p:spPr>
          <a:xfrm>
            <a:off x="1138959" y="936311"/>
            <a:ext cx="4178300" cy="5295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36628" y="2005467"/>
            <a:ext cx="5402922" cy="707886"/>
          </a:xfrm>
          <a:prstGeom prst="rect">
            <a:avLst/>
          </a:prstGeom>
          <a:noFill/>
        </p:spPr>
        <p:txBody>
          <a:bodyPr wrap="square" rtlCol="0">
            <a:spAutoFit/>
          </a:bodyPr>
          <a:lstStyle/>
          <a:p>
            <a:r>
              <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rPr>
              <a:t>研究成果</a:t>
            </a:r>
            <a:endPar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251141" y="2606212"/>
            <a:ext cx="4626409" cy="369332"/>
          </a:xfrm>
          <a:prstGeom prst="rect">
            <a:avLst/>
          </a:prstGeom>
          <a:noFill/>
        </p:spPr>
        <p:txBody>
          <a:bodyPr wrap="square" rtlCol="0">
            <a:spAutoFit/>
          </a:bodyPr>
          <a:lstStyle/>
          <a:p>
            <a:r>
              <a:rPr lang="en-US" altLang="zh-CN" spc="100" dirty="0">
                <a:solidFill>
                  <a:schemeClr val="tx1">
                    <a:lumMod val="75000"/>
                    <a:lumOff val="25000"/>
                    <a:alpha val="63000"/>
                  </a:schemeClr>
                </a:solidFill>
                <a:ea typeface="思源黑体 CN Normal" panose="020B0400000000000000" pitchFamily="34" charset="-122"/>
              </a:rPr>
              <a:t>Reduction robot body optimization</a:t>
            </a:r>
          </a:p>
        </p:txBody>
      </p:sp>
      <p:cxnSp>
        <p:nvCxnSpPr>
          <p:cNvPr id="28" name="直接连接符 27"/>
          <p:cNvCxnSpPr/>
          <p:nvPr/>
        </p:nvCxnSpPr>
        <p:spPr>
          <a:xfrm flipH="1">
            <a:off x="6336595" y="3101059"/>
            <a:ext cx="3909240" cy="0"/>
          </a:xfrm>
          <a:prstGeom prst="line">
            <a:avLst/>
          </a:prstGeom>
          <a:ln w="12700">
            <a:gradFill flip="none" rotWithShape="1">
              <a:gsLst>
                <a:gs pos="100000">
                  <a:schemeClr val="accent1">
                    <a:lumMod val="75000"/>
                  </a:schemeClr>
                </a:gs>
                <a:gs pos="0">
                  <a:srgbClr val="821A1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354097" y="1663967"/>
            <a:ext cx="1207842" cy="338555"/>
            <a:chOff x="1477297" y="1791315"/>
            <a:chExt cx="1207842" cy="338555"/>
          </a:xfrm>
        </p:grpSpPr>
        <p:sp>
          <p:nvSpPr>
            <p:cNvPr id="18" name="矩形: 圆角 17"/>
            <p:cNvSpPr/>
            <p:nvPr/>
          </p:nvSpPr>
          <p:spPr>
            <a:xfrm>
              <a:off x="1477297" y="1791315"/>
              <a:ext cx="1207842" cy="33855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p>
          </p:txBody>
        </p:sp>
        <p:pic>
          <p:nvPicPr>
            <p:cNvPr id="29" name="图片 28"/>
            <p:cNvPicPr>
              <a:picLocks noChangeAspect="1"/>
            </p:cNvPicPr>
            <p:nvPr/>
          </p:nvPicPr>
          <p:blipFill rotWithShape="1">
            <a:blip r:embed="rId5" cstate="screen">
              <a:alphaModFix amt="35000"/>
            </a:blip>
            <a:srcRect t="-717"/>
            <a:stretch>
              <a:fillRect/>
            </a:stretch>
          </p:blipFill>
          <p:spPr>
            <a:xfrm rot="5400000">
              <a:off x="1911941" y="1356671"/>
              <a:ext cx="338554" cy="1207842"/>
            </a:xfrm>
            <a:prstGeom prst="rect">
              <a:avLst/>
            </a:prstGeom>
            <a:effectLst/>
          </p:spPr>
        </p:pic>
      </p:grpSp>
      <p:sp>
        <p:nvSpPr>
          <p:cNvPr id="8" name="文本框 7"/>
          <p:cNvSpPr txBox="1"/>
          <p:nvPr/>
        </p:nvSpPr>
        <p:spPr>
          <a:xfrm>
            <a:off x="6358249" y="1663967"/>
            <a:ext cx="1203690" cy="338554"/>
          </a:xfrm>
          <a:prstGeom prst="rect">
            <a:avLst/>
          </a:prstGeom>
          <a:solidFill>
            <a:schemeClr val="accent1"/>
          </a:solidFill>
        </p:spPr>
        <p:txBody>
          <a:bodyPr wrap="square" rtlCol="0">
            <a:spAutoFit/>
          </a:bodyPr>
          <a:lstStyle/>
          <a:p>
            <a:pPr algn="ctr"/>
            <a:r>
              <a:rPr lang="zh-CN" altLang="en-US" sz="1600" b="1" spc="100" dirty="0">
                <a:solidFill>
                  <a:schemeClr val="bg1"/>
                </a:solidFill>
                <a:latin typeface="+mj-ea"/>
                <a:ea typeface="+mj-ea"/>
              </a:rPr>
              <a:t>第四部分</a:t>
            </a:r>
          </a:p>
        </p:txBody>
      </p:sp>
      <p:sp>
        <p:nvSpPr>
          <p:cNvPr id="41" name="任意多边形: 形状 40"/>
          <p:cNvSpPr/>
          <p:nvPr/>
        </p:nvSpPr>
        <p:spPr>
          <a:xfrm>
            <a:off x="2855" y="6382"/>
            <a:ext cx="4187689" cy="6857651"/>
          </a:xfrm>
          <a:custGeom>
            <a:avLst/>
            <a:gdLst>
              <a:gd name="connsiteX0" fmla="*/ 2012103 w 4187689"/>
              <a:gd name="connsiteY0" fmla="*/ 1562985 h 6857651"/>
              <a:gd name="connsiteX1" fmla="*/ 1263852 w 4187689"/>
              <a:gd name="connsiteY1" fmla="*/ 4481406 h 6857651"/>
              <a:gd name="connsiteX2" fmla="*/ 2012103 w 4187689"/>
              <a:gd name="connsiteY2" fmla="*/ 4481406 h 6857651"/>
              <a:gd name="connsiteX3" fmla="*/ 1462966 w 4187689"/>
              <a:gd name="connsiteY3" fmla="*/ 0 h 6857651"/>
              <a:gd name="connsiteX4" fmla="*/ 3705622 w 4187689"/>
              <a:gd name="connsiteY4" fmla="*/ 0 h 6857651"/>
              <a:gd name="connsiteX5" fmla="*/ 3705622 w 4187689"/>
              <a:gd name="connsiteY5" fmla="*/ 4481406 h 6857651"/>
              <a:gd name="connsiteX6" fmla="*/ 4187689 w 4187689"/>
              <a:gd name="connsiteY6" fmla="*/ 4481406 h 6857651"/>
              <a:gd name="connsiteX7" fmla="*/ 4187689 w 4187689"/>
              <a:gd name="connsiteY7" fmla="*/ 5650467 h 6857651"/>
              <a:gd name="connsiteX8" fmla="*/ 3705622 w 4187689"/>
              <a:gd name="connsiteY8" fmla="*/ 5650467 h 6857651"/>
              <a:gd name="connsiteX9" fmla="*/ 3705622 w 4187689"/>
              <a:gd name="connsiteY9" fmla="*/ 6857651 h 6857651"/>
              <a:gd name="connsiteX10" fmla="*/ 2012103 w 4187689"/>
              <a:gd name="connsiteY10" fmla="*/ 6857651 h 6857651"/>
              <a:gd name="connsiteX11" fmla="*/ 2012103 w 4187689"/>
              <a:gd name="connsiteY11" fmla="*/ 5650467 h 6857651"/>
              <a:gd name="connsiteX12" fmla="*/ 0 w 4187689"/>
              <a:gd name="connsiteY12" fmla="*/ 5650467 h 6857651"/>
              <a:gd name="connsiteX13" fmla="*/ 0 w 4187689"/>
              <a:gd name="connsiteY13" fmla="*/ 4481406 h 685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87689" h="6857651">
                <a:moveTo>
                  <a:pt x="2012103" y="1562985"/>
                </a:moveTo>
                <a:lnTo>
                  <a:pt x="1263852" y="4481406"/>
                </a:lnTo>
                <a:lnTo>
                  <a:pt x="2012103" y="4481406"/>
                </a:lnTo>
                <a:close/>
                <a:moveTo>
                  <a:pt x="1462966" y="0"/>
                </a:moveTo>
                <a:lnTo>
                  <a:pt x="3705622" y="0"/>
                </a:lnTo>
                <a:lnTo>
                  <a:pt x="3705622" y="4481406"/>
                </a:lnTo>
                <a:lnTo>
                  <a:pt x="4187689" y="4481406"/>
                </a:lnTo>
                <a:lnTo>
                  <a:pt x="4187689" y="5650467"/>
                </a:lnTo>
                <a:lnTo>
                  <a:pt x="3705622" y="5650467"/>
                </a:lnTo>
                <a:lnTo>
                  <a:pt x="3705622" y="6857651"/>
                </a:lnTo>
                <a:lnTo>
                  <a:pt x="2012103" y="6857651"/>
                </a:lnTo>
                <a:lnTo>
                  <a:pt x="2012103" y="5650467"/>
                </a:lnTo>
                <a:lnTo>
                  <a:pt x="0" y="5650467"/>
                </a:lnTo>
                <a:lnTo>
                  <a:pt x="0" y="4481406"/>
                </a:lnTo>
                <a:close/>
              </a:path>
            </a:pathLst>
          </a:custGeom>
          <a:blipFill>
            <a:blip r:embed="rId6">
              <a:duotone>
                <a:schemeClr val="accent5">
                  <a:shade val="45000"/>
                  <a:satMod val="135000"/>
                </a:schemeClr>
                <a:prstClr val="white"/>
              </a:duotone>
            </a:blip>
            <a:stretch>
              <a:fillRect l="-1000"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021597" y="6329715"/>
            <a:ext cx="1626991" cy="483803"/>
            <a:chOff x="2893999" y="2478437"/>
            <a:chExt cx="6404004" cy="1904297"/>
          </a:xfrm>
          <a:solidFill>
            <a:schemeClr val="bg1"/>
          </a:solidFill>
        </p:grpSpPr>
        <p:sp>
          <p:nvSpPr>
            <p:cNvPr id="1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16"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17"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26" name="文本框 25"/>
          <p:cNvSpPr txBox="1"/>
          <p:nvPr>
            <p:custDataLst>
              <p:tags r:id="rId2"/>
            </p:custDataLst>
          </p:nvPr>
        </p:nvSpPr>
        <p:spPr>
          <a:xfrm>
            <a:off x="6358255" y="3489325"/>
            <a:ext cx="4372610" cy="156845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模型训练进度图</a:t>
            </a:r>
            <a:endParaRPr lang="en-US" altLang="zh-CN" sz="1600" spc="100" dirty="0">
              <a:solidFill>
                <a:schemeClr val="tx1">
                  <a:lumMod val="75000"/>
                  <a:lumOff val="25000"/>
                </a:schemeClr>
              </a:solidFill>
              <a:latin typeface="+mn-ea"/>
              <a:ea typeface="+mn-ea"/>
            </a:endParaRPr>
          </a:p>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模型预测准确率</a:t>
            </a:r>
            <a:endParaRPr lang="en-US" altLang="zh-CN" sz="1600" spc="100" dirty="0">
              <a:solidFill>
                <a:schemeClr val="tx1">
                  <a:lumMod val="75000"/>
                  <a:lumOff val="25000"/>
                </a:schemeClr>
              </a:solidFill>
              <a:latin typeface="+mn-ea"/>
              <a:ea typeface="+mn-ea"/>
            </a:endParaRPr>
          </a:p>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混淆矩阵</a:t>
            </a:r>
          </a:p>
          <a:p>
            <a:pPr algn="l">
              <a:lnSpc>
                <a:spcPct val="150000"/>
              </a:lnSpc>
              <a:buFont typeface="+mj-lt"/>
              <a:buAutoNum type="arabicPeriod"/>
            </a:pPr>
            <a:r>
              <a:rPr lang="zh-CN" altLang="en-US" sz="1600" spc="100" dirty="0">
                <a:solidFill>
                  <a:schemeClr val="tx1">
                    <a:lumMod val="75000"/>
                    <a:lumOff val="25000"/>
                  </a:schemeClr>
                </a:solidFill>
                <a:latin typeface="+mn-ea"/>
                <a:ea typeface="+mn-ea"/>
              </a:rPr>
              <a:t>总结</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模型训练进度图</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2"/>
          <a:stretch>
            <a:fillRect/>
          </a:stretch>
        </p:blipFill>
        <p:spPr>
          <a:xfrm>
            <a:off x="2209800" y="952533"/>
            <a:ext cx="7772400" cy="49506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模型预测准确率</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custDataLst>
              <p:tags r:id="rId1"/>
            </p:custDataLst>
          </p:nvPr>
        </p:nvPicPr>
        <p:blipFill>
          <a:blip r:embed="rId3"/>
          <a:stretch>
            <a:fillRect/>
          </a:stretch>
        </p:blipFill>
        <p:spPr>
          <a:xfrm>
            <a:off x="986790" y="3530600"/>
            <a:ext cx="5029200" cy="1547495"/>
          </a:xfrm>
          <a:prstGeom prst="rect">
            <a:avLst/>
          </a:prstGeom>
        </p:spPr>
      </p:pic>
      <p:pic>
        <p:nvPicPr>
          <p:cNvPr id="5" name="图片 4" descr="328c5e7b86cf94e44968c2e0ec665dc"/>
          <p:cNvPicPr>
            <a:picLocks noChangeAspect="1"/>
          </p:cNvPicPr>
          <p:nvPr/>
        </p:nvPicPr>
        <p:blipFill>
          <a:blip r:embed="rId4"/>
          <a:stretch>
            <a:fillRect/>
          </a:stretch>
        </p:blipFill>
        <p:spPr>
          <a:xfrm>
            <a:off x="6471920" y="582295"/>
            <a:ext cx="4940935" cy="4737735"/>
          </a:xfrm>
          <a:prstGeom prst="rect">
            <a:avLst/>
          </a:prstGeom>
        </p:spPr>
      </p:pic>
      <p:sp>
        <p:nvSpPr>
          <p:cNvPr id="6" name="文本框 5"/>
          <p:cNvSpPr txBox="1"/>
          <p:nvPr/>
        </p:nvSpPr>
        <p:spPr>
          <a:xfrm>
            <a:off x="1191895" y="1945005"/>
            <a:ext cx="3968115" cy="1026795"/>
          </a:xfrm>
          <a:prstGeom prst="rect">
            <a:avLst/>
          </a:prstGeom>
          <a:noFill/>
        </p:spPr>
        <p:txBody>
          <a:bodyPr wrap="square" rtlCol="0">
            <a:noAutofit/>
          </a:bodyPr>
          <a:lstStyle/>
          <a:p>
            <a:r>
              <a:rPr lang="zh-CN" altLang="en-US" sz="2000" b="1" dirty="0">
                <a:effectLst/>
                <a:highlight>
                  <a:srgbClr val="FFFFFF"/>
                </a:highlight>
                <a:latin typeface="+mj-ea"/>
                <a:ea typeface="+mj-ea"/>
              </a:rPr>
              <a:t>模型预测准确率达97.97%，预测准确性较高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20642" y="2112100"/>
            <a:ext cx="3119543" cy="1421267"/>
            <a:chOff x="3915769" y="1146623"/>
            <a:chExt cx="3119543" cy="1421267"/>
          </a:xfrm>
        </p:grpSpPr>
        <p:sp>
          <p:nvSpPr>
            <p:cNvPr id="4" name="文本框 3"/>
            <p:cNvSpPr txBox="1"/>
            <p:nvPr/>
          </p:nvSpPr>
          <p:spPr>
            <a:xfrm>
              <a:off x="4036291" y="1665064"/>
              <a:ext cx="2999021" cy="461665"/>
            </a:xfrm>
            <a:prstGeom prst="rect">
              <a:avLst/>
            </a:prstGeom>
            <a:noFill/>
          </p:spPr>
          <p:txBody>
            <a:bodyPr wrap="square" rtlCol="0">
              <a:spAutoFit/>
            </a:bodyPr>
            <a:lstStyle/>
            <a:p>
              <a:r>
                <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rPr>
                <a:t>研究背景与目标</a:t>
              </a:r>
              <a:endPar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a:off x="3915769" y="1350873"/>
              <a:ext cx="0" cy="849154"/>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061691" y="2044670"/>
              <a:ext cx="2669305" cy="523220"/>
            </a:xfrm>
            <a:prstGeom prst="rect">
              <a:avLst/>
            </a:prstGeom>
            <a:noFill/>
          </p:spPr>
          <p:txBody>
            <a:bodyPr wrap="square" rtlCol="0">
              <a:spAutoFit/>
            </a:bodyPr>
            <a:lstStyle/>
            <a:p>
              <a:r>
                <a:rPr lang="en-US" altLang="zh-CN"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rPr>
                <a:t>Topic selection background</a:t>
              </a:r>
              <a:endParaRPr lang="zh-CN" altLang="en-US"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4079363" y="1146623"/>
              <a:ext cx="993180" cy="707886"/>
            </a:xfrm>
            <a:prstGeom prst="rect">
              <a:avLst/>
            </a:prstGeom>
            <a:noFill/>
          </p:spPr>
          <p:txBody>
            <a:bodyPr wrap="square" rtlCol="0">
              <a:spAutoFit/>
            </a:bodyPr>
            <a:lstStyle/>
            <a:p>
              <a:r>
                <a:rPr lang="en-US" altLang="zh-CN"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rPr>
                <a:t>01</a:t>
              </a:r>
              <a:endParaRPr lang="zh-CN" altLang="en-US"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endParaRPr>
            </a:p>
          </p:txBody>
        </p:sp>
      </p:grpSp>
      <p:grpSp>
        <p:nvGrpSpPr>
          <p:cNvPr id="20" name="组合 19"/>
          <p:cNvGrpSpPr/>
          <p:nvPr/>
        </p:nvGrpSpPr>
        <p:grpSpPr>
          <a:xfrm>
            <a:off x="-17139" y="-25074"/>
            <a:ext cx="2822801" cy="6907157"/>
            <a:chOff x="695293" y="-25074"/>
            <a:chExt cx="2822801" cy="6907157"/>
          </a:xfrm>
          <a:effectLst>
            <a:outerShdw blurRad="63500" sx="101000" sy="101000" algn="ctr" rotWithShape="0">
              <a:prstClr val="black">
                <a:alpha val="40000"/>
              </a:prstClr>
            </a:outerShdw>
          </a:effectLst>
        </p:grpSpPr>
        <p:sp>
          <p:nvSpPr>
            <p:cNvPr id="22" name="平行四边形 21"/>
            <p:cNvSpPr/>
            <p:nvPr/>
          </p:nvSpPr>
          <p:spPr>
            <a:xfrm>
              <a:off x="695293" y="-13030"/>
              <a:ext cx="2822801" cy="6883071"/>
            </a:xfrm>
            <a:prstGeom prst="parallelogram">
              <a:avLst>
                <a:gd name="adj" fmla="val 0"/>
              </a:avLst>
            </a:prstGeom>
            <a:gradFill flip="none" rotWithShape="1">
              <a:gsLst>
                <a:gs pos="100000">
                  <a:schemeClr val="accent1">
                    <a:lumMod val="50000"/>
                    <a:alpha val="88000"/>
                  </a:schemeClr>
                </a:gs>
                <a:gs pos="0">
                  <a:schemeClr val="accent1">
                    <a:lumMod val="50000"/>
                    <a:alpha val="88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p:cNvPicPr>
              <a:picLocks noChangeAspect="1"/>
            </p:cNvPicPr>
            <p:nvPr/>
          </p:nvPicPr>
          <p:blipFill rotWithShape="1">
            <a:blip r:embed="rId5" cstate="screen">
              <a:alphaModFix amt="7000"/>
            </a:blip>
            <a:srcRect t="-717"/>
            <a:stretch>
              <a:fillRect/>
            </a:stretch>
          </p:blipFill>
          <p:spPr>
            <a:xfrm>
              <a:off x="729247" y="-25074"/>
              <a:ext cx="2788847" cy="6907157"/>
            </a:xfrm>
            <a:prstGeom prst="rect">
              <a:avLst/>
            </a:prstGeom>
          </p:spPr>
        </p:pic>
      </p:grpSp>
      <p:grpSp>
        <p:nvGrpSpPr>
          <p:cNvPr id="115" name="组合 114"/>
          <p:cNvGrpSpPr/>
          <p:nvPr/>
        </p:nvGrpSpPr>
        <p:grpSpPr>
          <a:xfrm>
            <a:off x="597392" y="1847860"/>
            <a:ext cx="1682947" cy="3518418"/>
            <a:chOff x="9132004" y="404952"/>
            <a:chExt cx="1682947" cy="3518418"/>
          </a:xfrm>
        </p:grpSpPr>
        <p:sp>
          <p:nvSpPr>
            <p:cNvPr id="2" name="文本框 1"/>
            <p:cNvSpPr txBox="1"/>
            <p:nvPr/>
          </p:nvSpPr>
          <p:spPr>
            <a:xfrm>
              <a:off x="9132004" y="404952"/>
              <a:ext cx="1109733" cy="2800767"/>
            </a:xfrm>
            <a:prstGeom prst="rect">
              <a:avLst/>
            </a:prstGeom>
            <a:noFill/>
          </p:spPr>
          <p:txBody>
            <a:bodyPr wrap="square" rtlCol="0">
              <a:spAutoFit/>
            </a:bodyPr>
            <a:lstStyle/>
            <a:p>
              <a:pPr algn="dist"/>
              <a:r>
                <a:rPr lang="zh-CN" altLang="en-US" sz="8800" dirty="0">
                  <a:solidFill>
                    <a:schemeClr val="bg1"/>
                  </a:solidFill>
                  <a:latin typeface="+mj-ea"/>
                  <a:ea typeface="+mj-ea"/>
                  <a:cs typeface="+mn-ea"/>
                  <a:sym typeface="+mn-lt"/>
                </a:rPr>
                <a:t>目</a:t>
              </a:r>
              <a:endParaRPr lang="en-US" altLang="zh-CN" sz="8800" dirty="0">
                <a:solidFill>
                  <a:schemeClr val="bg1"/>
                </a:solidFill>
                <a:latin typeface="+mj-ea"/>
                <a:ea typeface="+mj-ea"/>
                <a:cs typeface="+mn-ea"/>
                <a:sym typeface="+mn-lt"/>
              </a:endParaRPr>
            </a:p>
            <a:p>
              <a:pPr algn="dist"/>
              <a:r>
                <a:rPr lang="zh-CN" altLang="en-US" sz="8800" dirty="0">
                  <a:solidFill>
                    <a:schemeClr val="bg1"/>
                  </a:solidFill>
                  <a:latin typeface="+mj-ea"/>
                  <a:ea typeface="+mj-ea"/>
                  <a:cs typeface="+mn-ea"/>
                  <a:sym typeface="+mn-lt"/>
                </a:rPr>
                <a:t>录</a:t>
              </a:r>
            </a:p>
          </p:txBody>
        </p:sp>
        <p:sp>
          <p:nvSpPr>
            <p:cNvPr id="24" name="文本框 23"/>
            <p:cNvSpPr txBox="1"/>
            <p:nvPr/>
          </p:nvSpPr>
          <p:spPr>
            <a:xfrm rot="5400000">
              <a:off x="9217384" y="2325804"/>
              <a:ext cx="2671913" cy="523220"/>
            </a:xfrm>
            <a:prstGeom prst="rect">
              <a:avLst/>
            </a:prstGeom>
            <a:noFill/>
          </p:spPr>
          <p:txBody>
            <a:bodyPr wrap="square" rtlCol="0">
              <a:spAutoFit/>
            </a:bodyPr>
            <a:lstStyle/>
            <a:p>
              <a:pPr algn="dist"/>
              <a:r>
                <a:rPr lang="en-US" altLang="zh-CN" sz="2800" b="1" dirty="0">
                  <a:solidFill>
                    <a:schemeClr val="bg1"/>
                  </a:solidFill>
                  <a:cs typeface="+mn-ea"/>
                  <a:sym typeface="+mn-lt"/>
                </a:rPr>
                <a:t>CONTENTS</a:t>
              </a:r>
              <a:endParaRPr lang="zh-CN" altLang="en-US" sz="2000" b="1" dirty="0">
                <a:solidFill>
                  <a:schemeClr val="bg1"/>
                </a:solidFill>
                <a:cs typeface="+mn-ea"/>
                <a:sym typeface="+mn-lt"/>
              </a:endParaRPr>
            </a:p>
          </p:txBody>
        </p:sp>
      </p:grpSp>
      <p:grpSp>
        <p:nvGrpSpPr>
          <p:cNvPr id="12" name="组合 11"/>
          <p:cNvGrpSpPr/>
          <p:nvPr/>
        </p:nvGrpSpPr>
        <p:grpSpPr>
          <a:xfrm>
            <a:off x="8076344" y="2118540"/>
            <a:ext cx="3421005" cy="1421267"/>
            <a:chOff x="8294124" y="1146623"/>
            <a:chExt cx="3421005" cy="1421267"/>
          </a:xfrm>
        </p:grpSpPr>
        <p:sp>
          <p:nvSpPr>
            <p:cNvPr id="105" name="文本框 104"/>
            <p:cNvSpPr txBox="1"/>
            <p:nvPr/>
          </p:nvSpPr>
          <p:spPr>
            <a:xfrm>
              <a:off x="8414646" y="1665064"/>
              <a:ext cx="3179962" cy="461665"/>
            </a:xfrm>
            <a:prstGeom prst="rect">
              <a:avLst/>
            </a:prstGeom>
            <a:noFill/>
          </p:spPr>
          <p:txBody>
            <a:bodyPr wrap="square" rtlCol="0">
              <a:spAutoFit/>
            </a:bodyPr>
            <a:lstStyle/>
            <a:p>
              <a:r>
                <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rPr>
                <a:t>研究内容</a:t>
              </a:r>
              <a:endPar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cxnSp>
          <p:nvCxnSpPr>
            <p:cNvPr id="106" name="直接连接符 105"/>
            <p:cNvCxnSpPr/>
            <p:nvPr/>
          </p:nvCxnSpPr>
          <p:spPr>
            <a:xfrm>
              <a:off x="8294124" y="1350873"/>
              <a:ext cx="0" cy="849154"/>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8440046" y="2044670"/>
              <a:ext cx="3275083" cy="523220"/>
            </a:xfrm>
            <a:prstGeom prst="rect">
              <a:avLst/>
            </a:prstGeom>
            <a:noFill/>
          </p:spPr>
          <p:txBody>
            <a:bodyPr wrap="square" rtlCol="0">
              <a:spAutoFit/>
            </a:bodyPr>
            <a:lstStyle/>
            <a:p>
              <a:r>
                <a:rPr lang="en-US" altLang="zh-CN"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rPr>
                <a:t>Reduction robot body optimization</a:t>
              </a:r>
              <a:endParaRPr lang="zh-CN" altLang="en-US"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endParaRPr>
            </a:p>
          </p:txBody>
        </p:sp>
        <p:sp>
          <p:nvSpPr>
            <p:cNvPr id="108" name="文本框 107"/>
            <p:cNvSpPr txBox="1"/>
            <p:nvPr/>
          </p:nvSpPr>
          <p:spPr>
            <a:xfrm>
              <a:off x="8457718" y="1146623"/>
              <a:ext cx="993180" cy="707886"/>
            </a:xfrm>
            <a:prstGeom prst="rect">
              <a:avLst/>
            </a:prstGeom>
            <a:noFill/>
          </p:spPr>
          <p:txBody>
            <a:bodyPr wrap="square" rtlCol="0">
              <a:spAutoFit/>
            </a:bodyPr>
            <a:lstStyle/>
            <a:p>
              <a:r>
                <a:rPr lang="en-US" altLang="zh-CN"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rPr>
                <a:t>03</a:t>
              </a:r>
              <a:endParaRPr lang="zh-CN" altLang="en-US"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endParaRPr>
            </a:p>
          </p:txBody>
        </p:sp>
      </p:grpSp>
      <p:grpSp>
        <p:nvGrpSpPr>
          <p:cNvPr id="46"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580766" y="6302189"/>
            <a:ext cx="1626991" cy="483803"/>
            <a:chOff x="2893999" y="2478437"/>
            <a:chExt cx="6404004" cy="1904297"/>
          </a:xfrm>
          <a:solidFill>
            <a:schemeClr val="bg1"/>
          </a:solidFill>
        </p:grpSpPr>
        <p:sp>
          <p:nvSpPr>
            <p:cNvPr id="47"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49" name="í$ḷîḋé"/>
            <p:cNvGrpSpPr/>
            <p:nvPr/>
          </p:nvGrpSpPr>
          <p:grpSpPr>
            <a:xfrm>
              <a:off x="2893999" y="2478437"/>
              <a:ext cx="1902164" cy="1904297"/>
              <a:chOff x="1344613" y="2017713"/>
              <a:chExt cx="2822575" cy="2825750"/>
            </a:xfrm>
            <a:grpFill/>
          </p:grpSpPr>
          <p:sp>
            <p:nvSpPr>
              <p:cNvPr id="50"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14" name="组合 13"/>
          <p:cNvGrpSpPr/>
          <p:nvPr/>
        </p:nvGrpSpPr>
        <p:grpSpPr>
          <a:xfrm>
            <a:off x="4020642" y="4023882"/>
            <a:ext cx="3203683" cy="1395509"/>
            <a:chOff x="3915769" y="2975928"/>
            <a:chExt cx="3203683" cy="1395509"/>
          </a:xfrm>
        </p:grpSpPr>
        <p:sp>
          <p:nvSpPr>
            <p:cNvPr id="100" name="文本框 99"/>
            <p:cNvSpPr txBox="1"/>
            <p:nvPr/>
          </p:nvSpPr>
          <p:spPr>
            <a:xfrm>
              <a:off x="4036291" y="3494369"/>
              <a:ext cx="3083161" cy="461665"/>
            </a:xfrm>
            <a:prstGeom prst="rect">
              <a:avLst/>
            </a:prstGeom>
            <a:noFill/>
          </p:spPr>
          <p:txBody>
            <a:bodyPr wrap="square" rtlCol="0">
              <a:spAutoFit/>
            </a:bodyPr>
            <a:lstStyle/>
            <a:p>
              <a:r>
                <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rPr>
                <a:t>技术路线</a:t>
              </a:r>
              <a:endPar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cxnSp>
          <p:nvCxnSpPr>
            <p:cNvPr id="101" name="直接连接符 100"/>
            <p:cNvCxnSpPr/>
            <p:nvPr/>
          </p:nvCxnSpPr>
          <p:spPr>
            <a:xfrm>
              <a:off x="3915769" y="3180178"/>
              <a:ext cx="0" cy="849154"/>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4061691" y="3848217"/>
              <a:ext cx="2485725" cy="523220"/>
            </a:xfrm>
            <a:prstGeom prst="rect">
              <a:avLst/>
            </a:prstGeom>
            <a:noFill/>
          </p:spPr>
          <p:txBody>
            <a:bodyPr wrap="square" rtlCol="0">
              <a:spAutoFit/>
            </a:bodyPr>
            <a:lstStyle/>
            <a:p>
              <a:r>
                <a:rPr lang="en-US" altLang="zh-CN"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rPr>
                <a:t>Overall design of robot</a:t>
              </a:r>
              <a:endParaRPr lang="zh-CN" altLang="en-US"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endParaRPr>
            </a:p>
          </p:txBody>
        </p:sp>
        <p:sp>
          <p:nvSpPr>
            <p:cNvPr id="103" name="文本框 102"/>
            <p:cNvSpPr txBox="1"/>
            <p:nvPr/>
          </p:nvSpPr>
          <p:spPr>
            <a:xfrm>
              <a:off x="4079363" y="2975928"/>
              <a:ext cx="993180" cy="707886"/>
            </a:xfrm>
            <a:prstGeom prst="rect">
              <a:avLst/>
            </a:prstGeom>
            <a:noFill/>
          </p:spPr>
          <p:txBody>
            <a:bodyPr wrap="square" rtlCol="0">
              <a:spAutoFit/>
            </a:bodyPr>
            <a:lstStyle/>
            <a:p>
              <a:r>
                <a:rPr lang="en-US" altLang="zh-CN"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rPr>
                <a:t>02</a:t>
              </a:r>
              <a:endParaRPr lang="zh-CN" altLang="en-US"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endParaRPr>
            </a:p>
          </p:txBody>
        </p:sp>
      </p:grpSp>
      <p:grpSp>
        <p:nvGrpSpPr>
          <p:cNvPr id="13" name="组合 12"/>
          <p:cNvGrpSpPr/>
          <p:nvPr/>
        </p:nvGrpSpPr>
        <p:grpSpPr>
          <a:xfrm>
            <a:off x="8076344" y="4023882"/>
            <a:ext cx="3656574" cy="1408388"/>
            <a:chOff x="8294124" y="2975928"/>
            <a:chExt cx="3656574" cy="1408388"/>
          </a:xfrm>
        </p:grpSpPr>
        <p:sp>
          <p:nvSpPr>
            <p:cNvPr id="110" name="文本框 109"/>
            <p:cNvSpPr txBox="1"/>
            <p:nvPr/>
          </p:nvSpPr>
          <p:spPr>
            <a:xfrm>
              <a:off x="8414646" y="3481490"/>
              <a:ext cx="3101059" cy="461665"/>
            </a:xfrm>
            <a:prstGeom prst="rect">
              <a:avLst/>
            </a:prstGeom>
            <a:noFill/>
          </p:spPr>
          <p:txBody>
            <a:bodyPr wrap="square" rtlCol="0">
              <a:spAutoFit/>
            </a:bodyPr>
            <a:lstStyle/>
            <a:p>
              <a:r>
                <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rPr>
                <a:t>研究成果</a:t>
              </a:r>
              <a:endParaRPr lang="zh-CN" altLang="en-US" sz="24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cxnSp>
          <p:nvCxnSpPr>
            <p:cNvPr id="111" name="直接连接符 110"/>
            <p:cNvCxnSpPr/>
            <p:nvPr/>
          </p:nvCxnSpPr>
          <p:spPr>
            <a:xfrm>
              <a:off x="8294124" y="3180178"/>
              <a:ext cx="0" cy="849154"/>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8440045" y="3861096"/>
              <a:ext cx="3510653" cy="523220"/>
            </a:xfrm>
            <a:prstGeom prst="rect">
              <a:avLst/>
            </a:prstGeom>
            <a:noFill/>
          </p:spPr>
          <p:txBody>
            <a:bodyPr wrap="square" rtlCol="0">
              <a:spAutoFit/>
            </a:bodyPr>
            <a:lstStyle/>
            <a:p>
              <a:r>
                <a:rPr lang="en-US" altLang="zh-CN"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rPr>
                <a:t>Prototype building and experiments</a:t>
              </a:r>
              <a:endParaRPr lang="zh-CN" altLang="en-US" sz="1400" b="1" spc="100" dirty="0">
                <a:solidFill>
                  <a:schemeClr val="tx1">
                    <a:lumMod val="50000"/>
                    <a:lumOff val="50000"/>
                    <a:alpha val="63000"/>
                  </a:schemeClr>
                </a:solidFill>
                <a:latin typeface="微软雅黑" panose="020B0503020204020204" pitchFamily="34" charset="-122"/>
                <a:ea typeface="微软雅黑" panose="020B0503020204020204" pitchFamily="34" charset="-122"/>
                <a:cs typeface="+mn-ea"/>
                <a:sym typeface="+mn-lt"/>
              </a:endParaRPr>
            </a:p>
          </p:txBody>
        </p:sp>
        <p:sp>
          <p:nvSpPr>
            <p:cNvPr id="113" name="文本框 112"/>
            <p:cNvSpPr txBox="1"/>
            <p:nvPr/>
          </p:nvSpPr>
          <p:spPr>
            <a:xfrm>
              <a:off x="8457718" y="2975928"/>
              <a:ext cx="993180" cy="707886"/>
            </a:xfrm>
            <a:prstGeom prst="rect">
              <a:avLst/>
            </a:prstGeom>
            <a:noFill/>
          </p:spPr>
          <p:txBody>
            <a:bodyPr wrap="square" rtlCol="0">
              <a:spAutoFit/>
            </a:bodyPr>
            <a:lstStyle/>
            <a:p>
              <a:r>
                <a:rPr lang="en-US" altLang="zh-CN"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rPr>
                <a:t>04</a:t>
              </a:r>
              <a:endParaRPr lang="zh-CN" altLang="en-US" sz="4000" b="1" spc="100" dirty="0">
                <a:gradFill>
                  <a:gsLst>
                    <a:gs pos="62000">
                      <a:schemeClr val="bg1">
                        <a:lumMod val="75000"/>
                        <a:alpha val="39000"/>
                      </a:schemeClr>
                    </a:gs>
                    <a:gs pos="88000">
                      <a:schemeClr val="bg1">
                        <a:lumMod val="65000"/>
                        <a:alpha val="0"/>
                      </a:schemeClr>
                    </a:gs>
                  </a:gsLst>
                  <a:lin ang="5400000" scaled="1"/>
                </a:gradFill>
                <a:latin typeface="微软雅黑" panose="020B0503020204020204" pitchFamily="34" charset="-122"/>
                <a:ea typeface="微软雅黑" panose="020B0503020204020204" pitchFamily="34" charset="-122"/>
                <a:cs typeface="+mn-ea"/>
                <a:sym typeface="+mn-lt"/>
              </a:endParaRP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混淆矩阵</a:t>
            </a:r>
          </a:p>
        </p:txBody>
      </p:sp>
      <p:pic>
        <p:nvPicPr>
          <p:cNvPr id="10" name="图片 9"/>
          <p:cNvPicPr>
            <a:picLocks noChangeAspect="1"/>
          </p:cNvPicPr>
          <p:nvPr/>
        </p:nvPicPr>
        <p:blipFill>
          <a:blip r:embed="rId2"/>
          <a:stretch>
            <a:fillRect/>
          </a:stretch>
        </p:blipFill>
        <p:spPr>
          <a:xfrm>
            <a:off x="3422650" y="1047750"/>
            <a:ext cx="5346700" cy="4762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总结</a:t>
            </a:r>
          </a:p>
        </p:txBody>
      </p:sp>
      <p:sp>
        <p:nvSpPr>
          <p:cNvPr id="10" name="文本框 9"/>
          <p:cNvSpPr txBox="1"/>
          <p:nvPr/>
        </p:nvSpPr>
        <p:spPr>
          <a:xfrm>
            <a:off x="1766313" y="6367346"/>
            <a:ext cx="10095487" cy="369332"/>
          </a:xfrm>
          <a:prstGeom prst="rect">
            <a:avLst/>
          </a:prstGeom>
          <a:noFill/>
          <a:ln>
            <a:noFill/>
          </a:ln>
        </p:spPr>
        <p:txBody>
          <a:bodyPr wrap="square" rtlCol="0">
            <a:spAutoFit/>
          </a:bodyPr>
          <a:lstStyle/>
          <a:p>
            <a:pPr algn="ctr"/>
            <a:r>
              <a:rPr lang="zh-CN" altLang="en-US" sz="1400" b="1" dirty="0">
                <a:solidFill>
                  <a:schemeClr val="bg1">
                    <a:lumMod val="75000"/>
                  </a:schemeClr>
                </a:solidFill>
                <a:latin typeface="+mj-ea"/>
                <a:ea typeface="+mj-ea"/>
              </a:rPr>
              <a:t>论文选题背景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机器人总体设计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骨</a:t>
            </a:r>
            <a:r>
              <a:rPr lang="en-US" altLang="zh-CN" sz="1400" b="1" dirty="0">
                <a:solidFill>
                  <a:schemeClr val="bg1">
                    <a:lumMod val="75000"/>
                  </a:schemeClr>
                </a:solidFill>
                <a:latin typeface="+mj-ea"/>
                <a:ea typeface="+mj-ea"/>
              </a:rPr>
              <a:t>-</a:t>
            </a:r>
            <a:r>
              <a:rPr lang="zh-CN" altLang="en-US" sz="1400" b="1" dirty="0">
                <a:solidFill>
                  <a:schemeClr val="bg1">
                    <a:lumMod val="75000"/>
                  </a:schemeClr>
                </a:solidFill>
                <a:latin typeface="+mj-ea"/>
                <a:ea typeface="+mj-ea"/>
              </a:rPr>
              <a:t>机连接装置设计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复位机器人本体优化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样机搭建与实验测试 </a:t>
            </a:r>
            <a:r>
              <a:rPr lang="en-US" altLang="zh-CN" b="1" dirty="0">
                <a:solidFill>
                  <a:schemeClr val="bg1">
                    <a:lumMod val="75000"/>
                  </a:schemeClr>
                </a:solidFill>
                <a:latin typeface="+mj-ea"/>
                <a:ea typeface="+mj-ea"/>
              </a:rPr>
              <a:t>| </a:t>
            </a:r>
            <a:r>
              <a:rPr lang="zh-CN" altLang="en-US" b="1" dirty="0">
                <a:solidFill>
                  <a:schemeClr val="bg1"/>
                </a:solidFill>
                <a:latin typeface="+mj-ea"/>
                <a:ea typeface="+mj-ea"/>
              </a:rPr>
              <a:t>总结与展望</a:t>
            </a:r>
          </a:p>
        </p:txBody>
      </p:sp>
      <p:sp>
        <p:nvSpPr>
          <p:cNvPr id="3" name="矩形 2"/>
          <p:cNvSpPr/>
          <p:nvPr/>
        </p:nvSpPr>
        <p:spPr>
          <a:xfrm>
            <a:off x="330200" y="1042244"/>
            <a:ext cx="9379138" cy="5078313"/>
          </a:xfrm>
          <a:prstGeom prst="rect">
            <a:avLst/>
          </a:prstGeom>
        </p:spPr>
        <p:txBody>
          <a:bodyPr wrap="square">
            <a:spAutoFit/>
          </a:bodyPr>
          <a:lstStyle/>
          <a:p>
            <a:pPr marL="285750" indent="-285750" algn="just">
              <a:buClr>
                <a:schemeClr val="accent1"/>
              </a:buClr>
              <a:buFont typeface="Wingdings" panose="05000000000000000000" pitchFamily="2" charset="2"/>
              <a:buChar char="n"/>
            </a:pPr>
            <a:r>
              <a:rPr lang="zh-CN" altLang="en-US" dirty="0"/>
              <a:t>基于对包含术前准备、骨折段复位、复位后固定以及一些其他辅助操作在内的完整骨折复位手术需求的分析，设计了能够满足手术需求的</a:t>
            </a:r>
            <a:r>
              <a:rPr lang="zh-CN" altLang="en-US" dirty="0">
                <a:solidFill>
                  <a:srgbClr val="FF0000"/>
                </a:solidFill>
              </a:rPr>
              <a:t>并联复位主体机器人及其变刚度骨</a:t>
            </a:r>
            <a:r>
              <a:rPr lang="en-US" altLang="zh-CN" dirty="0">
                <a:solidFill>
                  <a:srgbClr val="FF0000"/>
                </a:solidFill>
              </a:rPr>
              <a:t>-</a:t>
            </a:r>
            <a:r>
              <a:rPr lang="zh-CN" altLang="en-US" dirty="0">
                <a:solidFill>
                  <a:srgbClr val="FF0000"/>
                </a:solidFill>
              </a:rPr>
              <a:t>机连接装置</a:t>
            </a:r>
            <a:r>
              <a:rPr lang="zh-CN" altLang="en-US" dirty="0"/>
              <a:t>、</a:t>
            </a:r>
            <a:r>
              <a:rPr lang="zh-CN" altLang="en-US" dirty="0">
                <a:solidFill>
                  <a:srgbClr val="FF0000"/>
                </a:solidFill>
              </a:rPr>
              <a:t>串联辅助机器人及其快换末端装置</a:t>
            </a:r>
            <a:r>
              <a:rPr lang="zh-CN" altLang="en-US" dirty="0"/>
              <a:t>、</a:t>
            </a:r>
            <a:r>
              <a:rPr lang="zh-CN" altLang="en-US" dirty="0">
                <a:solidFill>
                  <a:srgbClr val="FF0000"/>
                </a:solidFill>
              </a:rPr>
              <a:t>配套自动手术病床</a:t>
            </a:r>
            <a:r>
              <a:rPr lang="zh-CN" altLang="en-US" dirty="0"/>
              <a:t>等设备。</a:t>
            </a: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r>
              <a:rPr lang="zh-CN" altLang="en-US" dirty="0"/>
              <a:t>提出了一种新型的</a:t>
            </a:r>
            <a:r>
              <a:rPr lang="zh-CN" altLang="en-US" dirty="0">
                <a:solidFill>
                  <a:srgbClr val="FF0000"/>
                </a:solidFill>
              </a:rPr>
              <a:t>可变刚度的低</a:t>
            </a:r>
            <a:r>
              <a:rPr lang="en-US" altLang="zh-CN" dirty="0">
                <a:solidFill>
                  <a:srgbClr val="FF0000"/>
                </a:solidFill>
              </a:rPr>
              <a:t>/</a:t>
            </a:r>
            <a:r>
              <a:rPr lang="zh-CN" altLang="en-US" dirty="0">
                <a:solidFill>
                  <a:srgbClr val="FF0000"/>
                </a:solidFill>
              </a:rPr>
              <a:t>无创骨</a:t>
            </a:r>
            <a:r>
              <a:rPr lang="en-US" altLang="zh-CN" dirty="0">
                <a:solidFill>
                  <a:srgbClr val="FF0000"/>
                </a:solidFill>
              </a:rPr>
              <a:t>-</a:t>
            </a:r>
            <a:r>
              <a:rPr lang="zh-CN" altLang="en-US" dirty="0">
                <a:solidFill>
                  <a:srgbClr val="FF0000"/>
                </a:solidFill>
              </a:rPr>
              <a:t>机器人连接装置</a:t>
            </a:r>
            <a:r>
              <a:rPr lang="zh-CN" altLang="en-US" dirty="0"/>
              <a:t>及其设计方法，该装置在保证可靠连接的前提下，最多造成 </a:t>
            </a:r>
            <a:r>
              <a:rPr lang="en-US" altLang="zh-CN" dirty="0"/>
              <a:t>1 </a:t>
            </a:r>
            <a:r>
              <a:rPr lang="zh-CN" altLang="en-US" dirty="0"/>
              <a:t>个孔的创伤，在较小扭矩需求的手术中不会造成创伤，对患者的康复起到了积极作用。同时，提出的</a:t>
            </a:r>
            <a:r>
              <a:rPr lang="zh-CN" altLang="en-US" dirty="0">
                <a:solidFill>
                  <a:srgbClr val="FF0000"/>
                </a:solidFill>
              </a:rPr>
              <a:t>极限载荷分析理论</a:t>
            </a:r>
            <a:r>
              <a:rPr lang="zh-CN" altLang="en-US" dirty="0"/>
              <a:t>可为同类研究提供参考。</a:t>
            </a: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r>
              <a:rPr lang="zh-CN" altLang="en-US" dirty="0"/>
              <a:t>根据骨折复位手术机器人需求特点，设计了 </a:t>
            </a:r>
            <a:r>
              <a:rPr lang="en-US" altLang="zh-CN" dirty="0"/>
              <a:t>Stewart </a:t>
            </a:r>
            <a:r>
              <a:rPr lang="zh-CN" altLang="en-US" dirty="0"/>
              <a:t>并联平台作为复位机器人主体。以机器人结构紧凑、各推杆出力最小为优化目标，采用</a:t>
            </a:r>
            <a:r>
              <a:rPr lang="zh-CN" altLang="en-US" dirty="0">
                <a:solidFill>
                  <a:srgbClr val="FF0000"/>
                </a:solidFill>
              </a:rPr>
              <a:t>遗传算法优化机器人各结构参数</a:t>
            </a:r>
            <a:r>
              <a:rPr lang="zh-CN" altLang="en-US" dirty="0"/>
              <a:t>，获得了最优机器人尺寸。</a:t>
            </a: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endParaRPr lang="en-US" altLang="zh-CN" dirty="0"/>
          </a:p>
          <a:p>
            <a:pPr marL="285750" indent="-285750" algn="just">
              <a:buClr>
                <a:schemeClr val="accent1"/>
              </a:buClr>
              <a:buFont typeface="Wingdings" panose="05000000000000000000" pitchFamily="2" charset="2"/>
              <a:buChar char="n"/>
            </a:pPr>
            <a:r>
              <a:rPr lang="zh-CN" altLang="en-US" dirty="0"/>
              <a:t>加工制造的机器人及其各研究部件样机，搭建了相应实验平台，开展了不同设计参数对</a:t>
            </a:r>
            <a:r>
              <a:rPr lang="zh-CN" altLang="en-US" dirty="0">
                <a:solidFill>
                  <a:srgbClr val="FF0000"/>
                </a:solidFill>
              </a:rPr>
              <a:t>骨</a:t>
            </a:r>
            <a:r>
              <a:rPr lang="en-US" altLang="zh-CN" dirty="0">
                <a:solidFill>
                  <a:srgbClr val="FF0000"/>
                </a:solidFill>
              </a:rPr>
              <a:t>-</a:t>
            </a:r>
            <a:r>
              <a:rPr lang="zh-CN" altLang="en-US" dirty="0">
                <a:solidFill>
                  <a:srgbClr val="FF0000"/>
                </a:solidFill>
              </a:rPr>
              <a:t>机连接装置性能影响实验</a:t>
            </a:r>
            <a:r>
              <a:rPr lang="zh-CN" altLang="en-US" dirty="0"/>
              <a:t>、</a:t>
            </a:r>
            <a:r>
              <a:rPr lang="zh-CN" altLang="en-US" dirty="0">
                <a:solidFill>
                  <a:srgbClr val="FF0000"/>
                </a:solidFill>
              </a:rPr>
              <a:t>并联机器人本体运动性能实验</a:t>
            </a:r>
            <a:r>
              <a:rPr lang="zh-CN" altLang="en-US" dirty="0"/>
              <a:t>、</a:t>
            </a:r>
            <a:r>
              <a:rPr lang="zh-CN" altLang="en-US" dirty="0">
                <a:solidFill>
                  <a:srgbClr val="FF0000"/>
                </a:solidFill>
              </a:rPr>
              <a:t>两种模式下的并联复位机器人整机可靠性实验</a:t>
            </a:r>
            <a:r>
              <a:rPr lang="zh-CN" altLang="en-US" dirty="0"/>
              <a:t>、</a:t>
            </a:r>
            <a:r>
              <a:rPr lang="zh-CN" altLang="en-US" dirty="0">
                <a:solidFill>
                  <a:srgbClr val="FF0000"/>
                </a:solidFill>
              </a:rPr>
              <a:t>辅助机器人快换末端功能验证实验</a:t>
            </a:r>
            <a:r>
              <a:rPr lang="zh-CN" altLang="en-US" dirty="0"/>
              <a:t>研究。验证了方案的可行性。</a:t>
            </a:r>
          </a:p>
        </p:txBody>
      </p:sp>
      <p:pic>
        <p:nvPicPr>
          <p:cNvPr id="6" name="图片 5" descr="图片包含 乐高, 玩具, 白色, 桌子&#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6757" b="96997" l="4826" r="93432">
                        <a14:foregroundMark x1="9115" y1="52252" x2="16890" y2="58559"/>
                        <a14:foregroundMark x1="4826" y1="55556" x2="5094" y2="57357"/>
                        <a14:foregroundMark x1="9786" y1="75225" x2="14477" y2="81081"/>
                        <a14:foregroundMark x1="14477" y1="81081" x2="15147" y2="81381"/>
                        <a14:foregroundMark x1="9651" y1="75075" x2="12332" y2="81381"/>
                        <a14:foregroundMark x1="8713" y1="75375" x2="9920" y2="78679"/>
                        <a14:foregroundMark x1="9115" y1="73574" x2="8311" y2="76577"/>
                        <a14:foregroundMark x1="36059" y1="87988" x2="12466" y2="81231"/>
                        <a14:foregroundMark x1="8043" y1="76877" x2="13137" y2="82132"/>
                        <a14:foregroundMark x1="13137" y1="82132" x2="16220" y2="83183"/>
                        <a14:foregroundMark x1="16354" y1="82883" x2="31501" y2="88138"/>
                        <a14:foregroundMark x1="31501" y1="88138" x2="38070" y2="87988"/>
                        <a14:foregroundMark x1="50536" y1="90240" x2="51072" y2="96997"/>
                        <a14:foregroundMark x1="79357" y1="14715" x2="86729" y2="29580"/>
                        <a14:foregroundMark x1="86729" y1="29580" x2="89812" y2="56907"/>
                        <a14:foregroundMark x1="89812" y1="56907" x2="85791" y2="73423"/>
                        <a14:foregroundMark x1="85791" y1="73423" x2="80429" y2="87237"/>
                        <a14:foregroundMark x1="82708" y1="9610" x2="92761" y2="32733"/>
                        <a14:foregroundMark x1="92761" y1="32733" x2="91153" y2="73874"/>
                        <a14:foregroundMark x1="87131" y1="10210" x2="81099" y2="6757"/>
                        <a14:foregroundMark x1="81099" y1="6757" x2="75067" y2="13213"/>
                        <a14:foregroundMark x1="75067" y1="13213" x2="71984" y2="20270"/>
                        <a14:foregroundMark x1="71984" y1="20270" x2="71984" y2="20571"/>
                        <a14:foregroundMark x1="92225" y1="78378" x2="86595" y2="84985"/>
                        <a14:foregroundMark x1="86595" y1="84985" x2="83378" y2="92342"/>
                        <a14:foregroundMark x1="83378" y1="92342" x2="84316" y2="91892"/>
                        <a14:foregroundMark x1="93029" y1="78979" x2="89142" y2="84985"/>
                        <a14:foregroundMark x1="92225" y1="80781" x2="83378" y2="94144"/>
                        <a14:foregroundMark x1="83378" y1="94144" x2="76273" y2="94745"/>
                        <a14:foregroundMark x1="76273" y1="94745" x2="69973" y2="89640"/>
                        <a14:foregroundMark x1="69973" y1="89640" x2="69973" y2="84835"/>
                        <a14:foregroundMark x1="92895" y1="43393" x2="93432" y2="59760"/>
                        <a14:foregroundMark x1="93432" y1="59760" x2="92493" y2="65616"/>
                        <a14:foregroundMark x1="90080" y1="73574" x2="86997" y2="79880"/>
                      </a14:backgroundRemoval>
                    </a14:imgEffect>
                  </a14:imgLayer>
                </a14:imgProps>
              </a:ext>
              <a:ext uri="{28A0092B-C50C-407E-A947-70E740481C1C}">
                <a14:useLocalDpi xmlns:a14="http://schemas.microsoft.com/office/drawing/2010/main" val="0"/>
              </a:ext>
            </a:extLst>
          </a:blip>
          <a:stretch>
            <a:fillRect/>
          </a:stretch>
        </p:blipFill>
        <p:spPr>
          <a:xfrm>
            <a:off x="9742871" y="943877"/>
            <a:ext cx="1474888" cy="1316723"/>
          </a:xfrm>
          <a:prstGeom prst="rect">
            <a:avLst/>
          </a:prstGeom>
        </p:spPr>
      </p:pic>
      <p:pic>
        <p:nvPicPr>
          <p:cNvPr id="8" name="图片 7" descr="图片包含 游戏机, 桌子, 白色, 飞机&#10;&#10;描述已自动生成"/>
          <p:cNvPicPr>
            <a:picLocks noChangeAspect="1"/>
          </p:cNvPicPr>
          <p:nvPr/>
        </p:nvPicPr>
        <p:blipFill>
          <a:blip r:embed="rId5" cstate="print">
            <a:extLst>
              <a:ext uri="{BEBA8EAE-BF5A-486C-A8C5-ECC9F3942E4B}">
                <a14:imgProps xmlns:a14="http://schemas.microsoft.com/office/drawing/2010/main">
                  <a14:imgLayer r:embed="rId6">
                    <a14:imgEffect>
                      <a14:backgroundRemoval t="5682" b="96970" l="1877" r="94772">
                        <a14:foregroundMark x1="8847" y1="55871" x2="9920" y2="60795"/>
                        <a14:foregroundMark x1="3753" y1="30303" x2="3753" y2="32576"/>
                        <a14:foregroundMark x1="33914" y1="20455" x2="28284" y2="30303"/>
                        <a14:foregroundMark x1="28284" y1="30303" x2="27078" y2="31250"/>
                        <a14:foregroundMark x1="27346" y1="13636" x2="37668" y2="21212"/>
                        <a14:foregroundMark x1="28418" y1="14583" x2="25201" y2="25947"/>
                        <a14:foregroundMark x1="19437" y1="36932" x2="15013" y2="42992"/>
                        <a14:foregroundMark x1="27614" y1="14394" x2="27882" y2="21780"/>
                        <a14:foregroundMark x1="40483" y1="5871" x2="46649" y2="10606"/>
                        <a14:foregroundMark x1="46649" y1="10606" x2="46649" y2="11174"/>
                        <a14:foregroundMark x1="46247" y1="78977" x2="47185" y2="95455"/>
                        <a14:foregroundMark x1="42359" y1="83523" x2="41957" y2="93371"/>
                        <a14:foregroundMark x1="41957" y1="93371" x2="46917" y2="93750"/>
                        <a14:foregroundMark x1="42359" y1="93939" x2="42493" y2="96970"/>
                        <a14:foregroundMark x1="90080" y1="35038" x2="91153" y2="45265"/>
                        <a14:foregroundMark x1="91153" y1="45265" x2="89812" y2="49242"/>
                        <a14:foregroundMark x1="94906" y1="33902" x2="92225" y2="39394"/>
                        <a14:foregroundMark x1="1877" y1="24811" x2="3217" y2="27462"/>
                      </a14:backgroundRemoval>
                    </a14:imgEffect>
                  </a14:imgLayer>
                </a14:imgProps>
              </a:ext>
              <a:ext uri="{28A0092B-C50C-407E-A947-70E740481C1C}">
                <a14:useLocalDpi xmlns:a14="http://schemas.microsoft.com/office/drawing/2010/main" val="0"/>
              </a:ext>
            </a:extLst>
          </a:blip>
          <a:stretch>
            <a:fillRect/>
          </a:stretch>
        </p:blipFill>
        <p:spPr>
          <a:xfrm>
            <a:off x="9709338" y="2373725"/>
            <a:ext cx="1541954" cy="1207143"/>
          </a:xfrm>
          <a:prstGeom prst="rect">
            <a:avLst/>
          </a:prstGeom>
        </p:spPr>
      </p:pic>
      <p:pic>
        <p:nvPicPr>
          <p:cNvPr id="9" name="图片 8"/>
          <p:cNvPicPr>
            <a:picLocks noChangeAspect="1"/>
          </p:cNvPicPr>
          <p:nvPr/>
        </p:nvPicPr>
        <p:blipFill>
          <a:blip r:embed="rId7"/>
          <a:stretch>
            <a:fillRect/>
          </a:stretch>
        </p:blipFill>
        <p:spPr>
          <a:xfrm flipH="1">
            <a:off x="9900385" y="3733952"/>
            <a:ext cx="1118549" cy="869983"/>
          </a:xfrm>
          <a:prstGeom prst="rect">
            <a:avLst/>
          </a:prstGeom>
        </p:spPr>
      </p:pic>
      <p:pic>
        <p:nvPicPr>
          <p:cNvPr id="12" name="图片 11" descr="图片包含 游戏机, 白色, 房间, 男人&#10;&#10;描述已自动生成"/>
          <p:cNvPicPr>
            <a:picLocks noChangeAspect="1"/>
          </p:cNvPicPr>
          <p:nvPr/>
        </p:nvPicPr>
        <p:blipFill>
          <a:blip r:embed="rId8" cstate="print">
            <a:extLst>
              <a:ext uri="{BEBA8EAE-BF5A-486C-A8C5-ECC9F3942E4B}">
                <a14:imgProps xmlns:a14="http://schemas.microsoft.com/office/drawing/2010/main">
                  <a14:imgLayer r:embed="rId9">
                    <a14:imgEffect>
                      <a14:backgroundRemoval t="2772" b="98294" l="3943" r="92294">
                        <a14:foregroundMark x1="3943" y1="8316" x2="7706" y2="22814"/>
                        <a14:foregroundMark x1="18459" y1="6610" x2="43548" y2="2772"/>
                        <a14:foregroundMark x1="92294" y1="41791" x2="88889" y2="52665"/>
                        <a14:foregroundMark x1="88889" y1="52665" x2="89247" y2="53945"/>
                        <a14:foregroundMark x1="82437" y1="89765" x2="70072" y2="98294"/>
                        <a14:foregroundMark x1="25806" y1="68443" x2="30645" y2="64819"/>
                      </a14:backgroundRemoval>
                    </a14:imgEffect>
                  </a14:imgLayer>
                </a14:imgProps>
              </a:ext>
              <a:ext uri="{28A0092B-C50C-407E-A947-70E740481C1C}">
                <a14:useLocalDpi xmlns:a14="http://schemas.microsoft.com/office/drawing/2010/main" val="0"/>
              </a:ext>
            </a:extLst>
          </a:blip>
          <a:stretch>
            <a:fillRect/>
          </a:stretch>
        </p:blipFill>
        <p:spPr>
          <a:xfrm flipH="1">
            <a:off x="9880288" y="5008446"/>
            <a:ext cx="1179471" cy="9913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项目总结与反思</a:t>
            </a:r>
            <a:endParaRPr lang="zh-CN" altLang="en-US" dirty="0"/>
          </a:p>
        </p:txBody>
      </p:sp>
      <p:sp>
        <p:nvSpPr>
          <p:cNvPr id="10" name="文本框 9"/>
          <p:cNvSpPr txBox="1"/>
          <p:nvPr/>
        </p:nvSpPr>
        <p:spPr>
          <a:xfrm>
            <a:off x="1766313" y="6367346"/>
            <a:ext cx="10095487" cy="369332"/>
          </a:xfrm>
          <a:prstGeom prst="rect">
            <a:avLst/>
          </a:prstGeom>
          <a:noFill/>
          <a:ln>
            <a:noFill/>
          </a:ln>
        </p:spPr>
        <p:txBody>
          <a:bodyPr wrap="square" rtlCol="0">
            <a:spAutoFit/>
          </a:bodyPr>
          <a:lstStyle/>
          <a:p>
            <a:pPr algn="ctr"/>
            <a:r>
              <a:rPr lang="zh-CN" altLang="en-US" sz="1400" b="1" dirty="0">
                <a:solidFill>
                  <a:schemeClr val="bg1">
                    <a:lumMod val="75000"/>
                  </a:schemeClr>
                </a:solidFill>
                <a:latin typeface="+mj-ea"/>
                <a:ea typeface="+mj-ea"/>
              </a:rPr>
              <a:t>论文选题背景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机器人总体设计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骨</a:t>
            </a:r>
            <a:r>
              <a:rPr lang="en-US" altLang="zh-CN" sz="1400" b="1" dirty="0">
                <a:solidFill>
                  <a:schemeClr val="bg1">
                    <a:lumMod val="75000"/>
                  </a:schemeClr>
                </a:solidFill>
                <a:latin typeface="+mj-ea"/>
                <a:ea typeface="+mj-ea"/>
              </a:rPr>
              <a:t>-</a:t>
            </a:r>
            <a:r>
              <a:rPr lang="zh-CN" altLang="en-US" sz="1400" b="1" dirty="0">
                <a:solidFill>
                  <a:schemeClr val="bg1">
                    <a:lumMod val="75000"/>
                  </a:schemeClr>
                </a:solidFill>
                <a:latin typeface="+mj-ea"/>
                <a:ea typeface="+mj-ea"/>
              </a:rPr>
              <a:t>机连接装置设计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复位机器人本体优化 </a:t>
            </a:r>
            <a:r>
              <a:rPr lang="en-US" altLang="zh-CN" b="1" dirty="0">
                <a:solidFill>
                  <a:schemeClr val="bg1">
                    <a:lumMod val="75000"/>
                  </a:schemeClr>
                </a:solidFill>
                <a:latin typeface="+mj-ea"/>
                <a:ea typeface="+mj-ea"/>
              </a:rPr>
              <a:t>| </a:t>
            </a:r>
            <a:r>
              <a:rPr lang="zh-CN" altLang="en-US" sz="1400" b="1" dirty="0">
                <a:solidFill>
                  <a:schemeClr val="bg1">
                    <a:lumMod val="75000"/>
                  </a:schemeClr>
                </a:solidFill>
                <a:latin typeface="+mj-ea"/>
                <a:ea typeface="+mj-ea"/>
              </a:rPr>
              <a:t>样机搭建与实验测试 </a:t>
            </a:r>
            <a:r>
              <a:rPr lang="en-US" altLang="zh-CN" b="1" dirty="0">
                <a:solidFill>
                  <a:schemeClr val="bg1">
                    <a:lumMod val="75000"/>
                  </a:schemeClr>
                </a:solidFill>
                <a:latin typeface="+mj-ea"/>
                <a:ea typeface="+mj-ea"/>
              </a:rPr>
              <a:t>| </a:t>
            </a:r>
            <a:r>
              <a:rPr lang="zh-CN" altLang="en-US" b="1" dirty="0">
                <a:solidFill>
                  <a:schemeClr val="bg1"/>
                </a:solidFill>
                <a:latin typeface="+mj-ea"/>
                <a:ea typeface="+mj-ea"/>
              </a:rPr>
              <a:t>总结与展望</a:t>
            </a:r>
          </a:p>
        </p:txBody>
      </p:sp>
      <p:sp>
        <p:nvSpPr>
          <p:cNvPr id="3" name="矩形 2"/>
          <p:cNvSpPr/>
          <p:nvPr/>
        </p:nvSpPr>
        <p:spPr>
          <a:xfrm>
            <a:off x="330200" y="1042244"/>
            <a:ext cx="9379138" cy="3970318"/>
          </a:xfrm>
          <a:prstGeom prst="rect">
            <a:avLst/>
          </a:prstGeom>
        </p:spPr>
        <p:txBody>
          <a:bodyPr wrap="square">
            <a:spAutoFit/>
          </a:bodyPr>
          <a:lstStyle/>
          <a:p>
            <a:pPr marL="285750" indent="-285750" algn="just">
              <a:buClr>
                <a:schemeClr val="accent1"/>
              </a:buClr>
              <a:buFont typeface="Wingdings" panose="05000000000000000000" pitchFamily="2" charset="2"/>
              <a:buChar char="n"/>
            </a:pPr>
            <a:r>
              <a:rPr lang="zh-CN" altLang="en-US" dirty="0" smtClean="0"/>
              <a:t>项目总结：</a:t>
            </a:r>
            <a:endParaRPr lang="en-US" altLang="zh-CN" dirty="0" smtClean="0"/>
          </a:p>
          <a:p>
            <a:pPr algn="just">
              <a:buClr>
                <a:schemeClr val="accent1"/>
              </a:buClr>
            </a:pPr>
            <a:r>
              <a:rPr lang="zh-CN" altLang="en-US" dirty="0" smtClean="0"/>
              <a:t>          在</a:t>
            </a:r>
            <a:r>
              <a:rPr lang="zh-CN" altLang="en-US" dirty="0"/>
              <a:t>整个项目中，</a:t>
            </a:r>
            <a:r>
              <a:rPr lang="zh-CN" altLang="en-US" dirty="0" smtClean="0"/>
              <a:t>我们首先用</a:t>
            </a:r>
            <a:r>
              <a:rPr lang="zh-CN" altLang="en-US" dirty="0"/>
              <a:t>可穿戴设备进行了</a:t>
            </a:r>
            <a:r>
              <a:rPr lang="zh-CN" altLang="en-US" dirty="0" smtClean="0">
                <a:solidFill>
                  <a:srgbClr val="FF0000"/>
                </a:solidFill>
              </a:rPr>
              <a:t>数据测量，收集</a:t>
            </a:r>
            <a:r>
              <a:rPr lang="zh-CN" altLang="en-US" dirty="0" smtClean="0"/>
              <a:t>了各种年龄段、性别的人的步态数据，同时了解了</a:t>
            </a:r>
            <a:r>
              <a:rPr lang="zh-CN" altLang="en-US" dirty="0"/>
              <a:t>使用 </a:t>
            </a:r>
            <a:r>
              <a:rPr lang="en-US" altLang="zh-CN" dirty="0" err="1" smtClean="0"/>
              <a:t>matlab</a:t>
            </a:r>
            <a:r>
              <a:rPr lang="zh-CN" altLang="en-US" dirty="0" smtClean="0"/>
              <a:t>和</a:t>
            </a:r>
            <a:r>
              <a:rPr lang="en-US" altLang="zh-CN" dirty="0" smtClean="0"/>
              <a:t>python</a:t>
            </a:r>
            <a:r>
              <a:rPr lang="zh-CN" altLang="en-US" dirty="0" smtClean="0"/>
              <a:t>进行神经网络创建的</a:t>
            </a:r>
            <a:r>
              <a:rPr lang="zh-CN" altLang="en-US" dirty="0"/>
              <a:t>基本功</a:t>
            </a:r>
            <a:r>
              <a:rPr lang="zh-CN" altLang="en-US" dirty="0" smtClean="0"/>
              <a:t>能，最终确定以</a:t>
            </a:r>
            <a:r>
              <a:rPr lang="en-US" altLang="zh-CN" dirty="0" smtClean="0"/>
              <a:t>matlab2024a</a:t>
            </a:r>
            <a:r>
              <a:rPr lang="zh-CN" altLang="en-US" dirty="0" smtClean="0"/>
              <a:t>来搭建该深度学习模型。通过在各种论坛如</a:t>
            </a:r>
            <a:r>
              <a:rPr lang="en-US" altLang="zh-CN" dirty="0" err="1" smtClean="0"/>
              <a:t>huggingface</a:t>
            </a:r>
            <a:r>
              <a:rPr lang="zh-CN" altLang="en-US" dirty="0" smtClean="0"/>
              <a:t>或者公众号上学习他人深度学习模型的搭建以及老师开会讲解，我们学习了编写模型的相关代码、可视化图形编码以及工具箱处理数据的技巧，经过自己对代码的完善，以及模型自身的反复训练，最终成功得到了相应用于预测步态的模型，正确率达到</a:t>
            </a:r>
            <a:r>
              <a:rPr lang="en-US" altLang="zh-CN" dirty="0" smtClean="0"/>
              <a:t>98</a:t>
            </a:r>
            <a:r>
              <a:rPr lang="zh-CN" altLang="en-US" dirty="0" smtClean="0"/>
              <a:t>％。 </a:t>
            </a:r>
            <a:endParaRPr lang="en-US" altLang="zh-CN" dirty="0" smtClean="0"/>
          </a:p>
          <a:p>
            <a:pPr marL="285750" indent="-285750" algn="just">
              <a:buClr>
                <a:schemeClr val="accent1"/>
              </a:buClr>
              <a:buFont typeface="Wingdings" panose="05000000000000000000" pitchFamily="2" charset="2"/>
              <a:buChar char="n"/>
            </a:pPr>
            <a:endParaRPr lang="en-US" altLang="zh-CN" dirty="0" smtClean="0"/>
          </a:p>
          <a:p>
            <a:pPr algn="just">
              <a:buClr>
                <a:schemeClr val="accent1"/>
              </a:buClr>
            </a:pPr>
            <a:endParaRPr lang="zh-CN" altLang="en-US" dirty="0"/>
          </a:p>
          <a:p>
            <a:pPr marL="285750" indent="-285750" algn="just">
              <a:buClr>
                <a:schemeClr val="accent1"/>
              </a:buClr>
              <a:buFont typeface="Wingdings" panose="05000000000000000000" pitchFamily="2" charset="2"/>
              <a:buChar char="n"/>
            </a:pPr>
            <a:r>
              <a:rPr lang="zh-CN" altLang="en-US" dirty="0"/>
              <a:t>项目反思</a:t>
            </a:r>
            <a:r>
              <a:rPr lang="zh-CN" altLang="en-US" dirty="0" smtClean="0"/>
              <a:t>：</a:t>
            </a:r>
            <a:endParaRPr lang="en-US" altLang="zh-CN" dirty="0" smtClean="0"/>
          </a:p>
          <a:p>
            <a:pPr algn="just">
              <a:buClr>
                <a:schemeClr val="accent1"/>
              </a:buClr>
            </a:pPr>
            <a:r>
              <a:rPr lang="zh-CN" altLang="en-US" dirty="0" smtClean="0">
                <a:solidFill>
                  <a:srgbClr val="FF0000"/>
                </a:solidFill>
              </a:rPr>
              <a:t>          缺乏项目经验</a:t>
            </a:r>
            <a:r>
              <a:rPr lang="zh-CN" altLang="en-US" dirty="0" smtClean="0"/>
              <a:t>，</a:t>
            </a:r>
            <a:r>
              <a:rPr lang="zh-CN" altLang="en-US" dirty="0"/>
              <a:t>在具体</a:t>
            </a:r>
            <a:r>
              <a:rPr lang="zh-CN" altLang="en-US" dirty="0" smtClean="0"/>
              <a:t>开展项目过程</a:t>
            </a:r>
            <a:r>
              <a:rPr lang="zh-CN" altLang="en-US" dirty="0"/>
              <a:t>中需要</a:t>
            </a:r>
            <a:r>
              <a:rPr lang="zh-CN" altLang="en-US" dirty="0" smtClean="0"/>
              <a:t>老师不断提醒</a:t>
            </a:r>
            <a:r>
              <a:rPr lang="zh-CN" altLang="en-US" dirty="0"/>
              <a:t>点播；</a:t>
            </a:r>
            <a:r>
              <a:rPr lang="zh-CN" altLang="en-US" dirty="0">
                <a:solidFill>
                  <a:srgbClr val="FF0000"/>
                </a:solidFill>
              </a:rPr>
              <a:t>软件使用基础差</a:t>
            </a:r>
            <a:r>
              <a:rPr lang="zh-CN" altLang="en-US" dirty="0" smtClean="0"/>
              <a:t>，需要</a:t>
            </a:r>
            <a:r>
              <a:rPr lang="zh-CN" altLang="en-US" dirty="0"/>
              <a:t>不断学习</a:t>
            </a:r>
            <a:r>
              <a:rPr lang="zh-CN" altLang="en-US" dirty="0" smtClean="0"/>
              <a:t>；不能</a:t>
            </a:r>
            <a:r>
              <a:rPr lang="zh-CN" altLang="en-US" dirty="0"/>
              <a:t>多次重复实验，难以避免结果</a:t>
            </a:r>
            <a:r>
              <a:rPr lang="zh-CN" altLang="en-US" smtClean="0"/>
              <a:t>偶然性。但是总的来说</a:t>
            </a:r>
            <a:r>
              <a:rPr lang="zh-CN" altLang="en-US" dirty="0"/>
              <a:t>，本次创新实验项目收益满满，认真吸取本项目经验</a:t>
            </a:r>
            <a:r>
              <a:rPr lang="zh-CN" altLang="en-US"/>
              <a:t>教训</a:t>
            </a:r>
            <a:r>
              <a:rPr lang="zh-CN" altLang="en-US" smtClean="0"/>
              <a:t>，不仅练习</a:t>
            </a:r>
            <a:r>
              <a:rPr lang="zh-CN" altLang="en-US" dirty="0" smtClean="0"/>
              <a:t>了软件使用、阅读文献和数据</a:t>
            </a:r>
            <a:r>
              <a:rPr lang="zh-CN" altLang="en-US"/>
              <a:t>整理</a:t>
            </a:r>
            <a:r>
              <a:rPr lang="zh-CN" altLang="en-US" smtClean="0"/>
              <a:t>能力，了解了机器深度学习的基础知识，也丰富了项目式学习的经验。</a:t>
            </a:r>
            <a:endParaRPr lang="zh-CN" altLang="en-US" dirty="0"/>
          </a:p>
        </p:txBody>
      </p:sp>
      <p:pic>
        <p:nvPicPr>
          <p:cNvPr id="6" name="图片 5" descr="图片包含 乐高, 玩具, 白色, 桌子&#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ackgroundRemoval t="6757" b="96997" l="4826" r="93432">
                        <a14:foregroundMark x1="9115" y1="52252" x2="16890" y2="58559"/>
                        <a14:foregroundMark x1="4826" y1="55556" x2="5094" y2="57357"/>
                        <a14:foregroundMark x1="9786" y1="75225" x2="14477" y2="81081"/>
                        <a14:foregroundMark x1="14477" y1="81081" x2="15147" y2="81381"/>
                        <a14:foregroundMark x1="9651" y1="75075" x2="12332" y2="81381"/>
                        <a14:foregroundMark x1="8713" y1="75375" x2="9920" y2="78679"/>
                        <a14:foregroundMark x1="9115" y1="73574" x2="8311" y2="76577"/>
                        <a14:foregroundMark x1="36059" y1="87988" x2="12466" y2="81231"/>
                        <a14:foregroundMark x1="8043" y1="76877" x2="13137" y2="82132"/>
                        <a14:foregroundMark x1="13137" y1="82132" x2="16220" y2="83183"/>
                        <a14:foregroundMark x1="16354" y1="82883" x2="31501" y2="88138"/>
                        <a14:foregroundMark x1="31501" y1="88138" x2="38070" y2="87988"/>
                        <a14:foregroundMark x1="50536" y1="90240" x2="51072" y2="96997"/>
                        <a14:foregroundMark x1="79357" y1="14715" x2="86729" y2="29580"/>
                        <a14:foregroundMark x1="86729" y1="29580" x2="89812" y2="56907"/>
                        <a14:foregroundMark x1="89812" y1="56907" x2="85791" y2="73423"/>
                        <a14:foregroundMark x1="85791" y1="73423" x2="80429" y2="87237"/>
                        <a14:foregroundMark x1="82708" y1="9610" x2="92761" y2="32733"/>
                        <a14:foregroundMark x1="92761" y1="32733" x2="91153" y2="73874"/>
                        <a14:foregroundMark x1="87131" y1="10210" x2="81099" y2="6757"/>
                        <a14:foregroundMark x1="81099" y1="6757" x2="75067" y2="13213"/>
                        <a14:foregroundMark x1="75067" y1="13213" x2="71984" y2="20270"/>
                        <a14:foregroundMark x1="71984" y1="20270" x2="71984" y2="20571"/>
                        <a14:foregroundMark x1="92225" y1="78378" x2="86595" y2="84985"/>
                        <a14:foregroundMark x1="86595" y1="84985" x2="83378" y2="92342"/>
                        <a14:foregroundMark x1="83378" y1="92342" x2="84316" y2="91892"/>
                        <a14:foregroundMark x1="93029" y1="78979" x2="89142" y2="84985"/>
                        <a14:foregroundMark x1="92225" y1="80781" x2="83378" y2="94144"/>
                        <a14:foregroundMark x1="83378" y1="94144" x2="76273" y2="94745"/>
                        <a14:foregroundMark x1="76273" y1="94745" x2="69973" y2="89640"/>
                        <a14:foregroundMark x1="69973" y1="89640" x2="69973" y2="84835"/>
                        <a14:foregroundMark x1="92895" y1="43393" x2="93432" y2="59760"/>
                        <a14:foregroundMark x1="93432" y1="59760" x2="92493" y2="65616"/>
                        <a14:foregroundMark x1="90080" y1="73574" x2="86997" y2="79880"/>
                      </a14:backgroundRemoval>
                    </a14:imgEffect>
                  </a14:imgLayer>
                </a14:imgProps>
              </a:ext>
              <a:ext uri="{28A0092B-C50C-407E-A947-70E740481C1C}">
                <a14:useLocalDpi xmlns:a14="http://schemas.microsoft.com/office/drawing/2010/main" val="0"/>
              </a:ext>
            </a:extLst>
          </a:blip>
          <a:stretch>
            <a:fillRect/>
          </a:stretch>
        </p:blipFill>
        <p:spPr>
          <a:xfrm>
            <a:off x="9742871" y="943877"/>
            <a:ext cx="1474888" cy="1316723"/>
          </a:xfrm>
          <a:prstGeom prst="rect">
            <a:avLst/>
          </a:prstGeom>
        </p:spPr>
      </p:pic>
      <p:pic>
        <p:nvPicPr>
          <p:cNvPr id="8" name="图片 7" descr="图片包含 游戏机, 桌子, 白色, 飞机&#10;&#10;描述已自动生成"/>
          <p:cNvPicPr>
            <a:picLocks noChangeAspect="1"/>
          </p:cNvPicPr>
          <p:nvPr/>
        </p:nvPicPr>
        <p:blipFill>
          <a:blip r:embed="rId5" cstate="print">
            <a:extLst>
              <a:ext uri="{BEBA8EAE-BF5A-486C-A8C5-ECC9F3942E4B}">
                <a14:imgProps xmlns:a14="http://schemas.microsoft.com/office/drawing/2010/main">
                  <a14:imgLayer r:embed="rId6">
                    <a14:imgEffect>
                      <a14:backgroundRemoval t="5682" b="96970" l="1877" r="94772">
                        <a14:foregroundMark x1="8847" y1="55871" x2="9920" y2="60795"/>
                        <a14:foregroundMark x1="3753" y1="30303" x2="3753" y2="32576"/>
                        <a14:foregroundMark x1="33914" y1="20455" x2="28284" y2="30303"/>
                        <a14:foregroundMark x1="28284" y1="30303" x2="27078" y2="31250"/>
                        <a14:foregroundMark x1="27346" y1="13636" x2="37668" y2="21212"/>
                        <a14:foregroundMark x1="28418" y1="14583" x2="25201" y2="25947"/>
                        <a14:foregroundMark x1="19437" y1="36932" x2="15013" y2="42992"/>
                        <a14:foregroundMark x1="27614" y1="14394" x2="27882" y2="21780"/>
                        <a14:foregroundMark x1="40483" y1="5871" x2="46649" y2="10606"/>
                        <a14:foregroundMark x1="46649" y1="10606" x2="46649" y2="11174"/>
                        <a14:foregroundMark x1="46247" y1="78977" x2="47185" y2="95455"/>
                        <a14:foregroundMark x1="42359" y1="83523" x2="41957" y2="93371"/>
                        <a14:foregroundMark x1="41957" y1="93371" x2="46917" y2="93750"/>
                        <a14:foregroundMark x1="42359" y1="93939" x2="42493" y2="96970"/>
                        <a14:foregroundMark x1="90080" y1="35038" x2="91153" y2="45265"/>
                        <a14:foregroundMark x1="91153" y1="45265" x2="89812" y2="49242"/>
                        <a14:foregroundMark x1="94906" y1="33902" x2="92225" y2="39394"/>
                        <a14:foregroundMark x1="1877" y1="24811" x2="3217" y2="27462"/>
                      </a14:backgroundRemoval>
                    </a14:imgEffect>
                  </a14:imgLayer>
                </a14:imgProps>
              </a:ext>
              <a:ext uri="{28A0092B-C50C-407E-A947-70E740481C1C}">
                <a14:useLocalDpi xmlns:a14="http://schemas.microsoft.com/office/drawing/2010/main" val="0"/>
              </a:ext>
            </a:extLst>
          </a:blip>
          <a:stretch>
            <a:fillRect/>
          </a:stretch>
        </p:blipFill>
        <p:spPr>
          <a:xfrm>
            <a:off x="9709338" y="2373725"/>
            <a:ext cx="1541954" cy="1207143"/>
          </a:xfrm>
          <a:prstGeom prst="rect">
            <a:avLst/>
          </a:prstGeom>
        </p:spPr>
      </p:pic>
      <p:pic>
        <p:nvPicPr>
          <p:cNvPr id="9" name="图片 8"/>
          <p:cNvPicPr>
            <a:picLocks noChangeAspect="1"/>
          </p:cNvPicPr>
          <p:nvPr/>
        </p:nvPicPr>
        <p:blipFill>
          <a:blip r:embed="rId7"/>
          <a:stretch>
            <a:fillRect/>
          </a:stretch>
        </p:blipFill>
        <p:spPr>
          <a:xfrm flipH="1">
            <a:off x="9900385" y="3733952"/>
            <a:ext cx="1118549" cy="869983"/>
          </a:xfrm>
          <a:prstGeom prst="rect">
            <a:avLst/>
          </a:prstGeom>
        </p:spPr>
      </p:pic>
      <p:pic>
        <p:nvPicPr>
          <p:cNvPr id="12" name="图片 11" descr="图片包含 游戏机, 白色, 房间, 男人&#10;&#10;描述已自动生成"/>
          <p:cNvPicPr>
            <a:picLocks noChangeAspect="1"/>
          </p:cNvPicPr>
          <p:nvPr/>
        </p:nvPicPr>
        <p:blipFill>
          <a:blip r:embed="rId8" cstate="print">
            <a:extLst>
              <a:ext uri="{BEBA8EAE-BF5A-486C-A8C5-ECC9F3942E4B}">
                <a14:imgProps xmlns:a14="http://schemas.microsoft.com/office/drawing/2010/main">
                  <a14:imgLayer r:embed="rId9">
                    <a14:imgEffect>
                      <a14:backgroundRemoval t="2772" b="98294" l="3943" r="92294">
                        <a14:foregroundMark x1="3943" y1="8316" x2="7706" y2="22814"/>
                        <a14:foregroundMark x1="18459" y1="6610" x2="43548" y2="2772"/>
                        <a14:foregroundMark x1="92294" y1="41791" x2="88889" y2="52665"/>
                        <a14:foregroundMark x1="88889" y1="52665" x2="89247" y2="53945"/>
                        <a14:foregroundMark x1="82437" y1="89765" x2="70072" y2="98294"/>
                        <a14:foregroundMark x1="25806" y1="68443" x2="30645" y2="64819"/>
                      </a14:backgroundRemoval>
                    </a14:imgEffect>
                  </a14:imgLayer>
                </a14:imgProps>
              </a:ext>
              <a:ext uri="{28A0092B-C50C-407E-A947-70E740481C1C}">
                <a14:useLocalDpi xmlns:a14="http://schemas.microsoft.com/office/drawing/2010/main" val="0"/>
              </a:ext>
            </a:extLst>
          </a:blip>
          <a:stretch>
            <a:fillRect/>
          </a:stretch>
        </p:blipFill>
        <p:spPr>
          <a:xfrm flipH="1">
            <a:off x="9880288" y="5008446"/>
            <a:ext cx="1179471" cy="991347"/>
          </a:xfrm>
          <a:prstGeom prst="rect">
            <a:avLst/>
          </a:prstGeom>
        </p:spPr>
      </p:pic>
    </p:spTree>
    <p:extLst>
      <p:ext uri="{BB962C8B-B14F-4D97-AF65-F5344CB8AC3E}">
        <p14:creationId xmlns:p14="http://schemas.microsoft.com/office/powerpoint/2010/main" val="3855780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图片包含 游戏机, 鸟, 白色&#10;&#10;描述已自动生成"/>
          <p:cNvPicPr>
            <a:picLocks noChangeAspect="1"/>
          </p:cNvPicPr>
          <p:nvPr/>
        </p:nvPicPr>
        <p:blipFill>
          <a:blip r:embed="rId4" cstate="screen">
            <a:alphaModFix amt="50000"/>
          </a:blip>
          <a:stretch>
            <a:fillRect/>
          </a:stretch>
        </p:blipFill>
        <p:spPr>
          <a:xfrm>
            <a:off x="0" y="0"/>
            <a:ext cx="12192000" cy="6858000"/>
          </a:xfrm>
          <a:prstGeom prst="rect">
            <a:avLst/>
          </a:prstGeom>
        </p:spPr>
      </p:pic>
      <p:sp>
        <p:nvSpPr>
          <p:cNvPr id="4" name="任意多边形: 形状 3"/>
          <p:cNvSpPr/>
          <p:nvPr/>
        </p:nvSpPr>
        <p:spPr>
          <a:xfrm>
            <a:off x="1" y="2531328"/>
            <a:ext cx="12192000" cy="1114675"/>
          </a:xfrm>
          <a:custGeom>
            <a:avLst/>
            <a:gdLst>
              <a:gd name="connsiteX0" fmla="*/ 8237638 w 12208327"/>
              <a:gd name="connsiteY0" fmla="*/ 105487 h 1061588"/>
              <a:gd name="connsiteX1" fmla="*/ 8633537 w 12208327"/>
              <a:gd name="connsiteY1" fmla="*/ 141904 h 1061588"/>
              <a:gd name="connsiteX2" fmla="*/ 11827399 w 12208327"/>
              <a:gd name="connsiteY2" fmla="*/ 757321 h 1061588"/>
              <a:gd name="connsiteX3" fmla="*/ 12208327 w 12208327"/>
              <a:gd name="connsiteY3" fmla="*/ 861982 h 1061588"/>
              <a:gd name="connsiteX4" fmla="*/ 12208327 w 12208327"/>
              <a:gd name="connsiteY4" fmla="*/ 1048910 h 1061588"/>
              <a:gd name="connsiteX5" fmla="*/ 11910683 w 12208327"/>
              <a:gd name="connsiteY5" fmla="*/ 960190 h 1061588"/>
              <a:gd name="connsiteX6" fmla="*/ 8507667 w 12208327"/>
              <a:gd name="connsiteY6" fmla="*/ 138154 h 1061588"/>
              <a:gd name="connsiteX7" fmla="*/ 7402152 w 12208327"/>
              <a:gd name="connsiteY7" fmla="*/ 41079 h 1061588"/>
              <a:gd name="connsiteX8" fmla="*/ 7538265 w 12208327"/>
              <a:gd name="connsiteY8" fmla="*/ 46997 h 1061588"/>
              <a:gd name="connsiteX9" fmla="*/ 8192312 w 12208327"/>
              <a:gd name="connsiteY9" fmla="*/ 100004 h 1061588"/>
              <a:gd name="connsiteX10" fmla="*/ 8237638 w 12208327"/>
              <a:gd name="connsiteY10" fmla="*/ 105487 h 1061588"/>
              <a:gd name="connsiteX11" fmla="*/ 8047593 w 12208327"/>
              <a:gd name="connsiteY11" fmla="*/ 88006 h 1061588"/>
              <a:gd name="connsiteX12" fmla="*/ 7457821 w 12208327"/>
              <a:gd name="connsiteY12" fmla="*/ 44823 h 1061588"/>
              <a:gd name="connsiteX13" fmla="*/ 6167571 w 12208327"/>
              <a:gd name="connsiteY13" fmla="*/ 66 h 1061588"/>
              <a:gd name="connsiteX14" fmla="*/ 6841674 w 12208327"/>
              <a:gd name="connsiteY14" fmla="*/ 3391 h 1061588"/>
              <a:gd name="connsiteX15" fmla="*/ 7402152 w 12208327"/>
              <a:gd name="connsiteY15" fmla="*/ 41079 h 1061588"/>
              <a:gd name="connsiteX16" fmla="*/ 7193890 w 12208327"/>
              <a:gd name="connsiteY16" fmla="*/ 32025 h 1061588"/>
              <a:gd name="connsiteX17" fmla="*/ 6834158 w 12208327"/>
              <a:gd name="connsiteY17" fmla="*/ 24666 h 1061588"/>
              <a:gd name="connsiteX18" fmla="*/ 559063 w 12208327"/>
              <a:gd name="connsiteY18" fmla="*/ 910618 h 1061588"/>
              <a:gd name="connsiteX19" fmla="*/ 0 w 12208327"/>
              <a:gd name="connsiteY19" fmla="*/ 1061588 h 1061588"/>
              <a:gd name="connsiteX20" fmla="*/ 0 w 12208327"/>
              <a:gd name="connsiteY20" fmla="*/ 870843 h 1061588"/>
              <a:gd name="connsiteX21" fmla="*/ 398506 w 12208327"/>
              <a:gd name="connsiteY21" fmla="*/ 758038 h 1061588"/>
              <a:gd name="connsiteX22" fmla="*/ 6167571 w 12208327"/>
              <a:gd name="connsiteY22" fmla="*/ 66 h 10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08327" h="1061588">
                <a:moveTo>
                  <a:pt x="8237638" y="105487"/>
                </a:moveTo>
                <a:lnTo>
                  <a:pt x="8633537" y="141904"/>
                </a:lnTo>
                <a:cubicBezTo>
                  <a:pt x="9520855" y="235267"/>
                  <a:pt x="10471341" y="395037"/>
                  <a:pt x="11827399" y="757321"/>
                </a:cubicBezTo>
                <a:lnTo>
                  <a:pt x="12208327" y="861982"/>
                </a:lnTo>
                <a:lnTo>
                  <a:pt x="12208327" y="1048910"/>
                </a:lnTo>
                <a:lnTo>
                  <a:pt x="11910683" y="960190"/>
                </a:lnTo>
                <a:cubicBezTo>
                  <a:pt x="10527084" y="549210"/>
                  <a:pt x="9550622" y="278353"/>
                  <a:pt x="8507667" y="138154"/>
                </a:cubicBezTo>
                <a:close/>
                <a:moveTo>
                  <a:pt x="7402152" y="41079"/>
                </a:moveTo>
                <a:lnTo>
                  <a:pt x="7538265" y="46997"/>
                </a:lnTo>
                <a:cubicBezTo>
                  <a:pt x="7763361" y="59528"/>
                  <a:pt x="7980113" y="77172"/>
                  <a:pt x="8192312" y="100004"/>
                </a:cubicBezTo>
                <a:lnTo>
                  <a:pt x="8237638" y="105487"/>
                </a:lnTo>
                <a:lnTo>
                  <a:pt x="8047593" y="88006"/>
                </a:lnTo>
                <a:cubicBezTo>
                  <a:pt x="7852893" y="72324"/>
                  <a:pt x="7657555" y="58427"/>
                  <a:pt x="7457821" y="44823"/>
                </a:cubicBezTo>
                <a:close/>
                <a:moveTo>
                  <a:pt x="6167571" y="66"/>
                </a:moveTo>
                <a:cubicBezTo>
                  <a:pt x="6398845" y="-356"/>
                  <a:pt x="6623171" y="1318"/>
                  <a:pt x="6841674" y="3391"/>
                </a:cubicBezTo>
                <a:lnTo>
                  <a:pt x="7402152" y="41079"/>
                </a:lnTo>
                <a:lnTo>
                  <a:pt x="7193890" y="32025"/>
                </a:lnTo>
                <a:cubicBezTo>
                  <a:pt x="7076697" y="28307"/>
                  <a:pt x="6956944" y="25857"/>
                  <a:pt x="6834158" y="24666"/>
                </a:cubicBezTo>
                <a:cubicBezTo>
                  <a:pt x="4992371" y="6807"/>
                  <a:pt x="3709692" y="77102"/>
                  <a:pt x="559063" y="910618"/>
                </a:cubicBezTo>
                <a:lnTo>
                  <a:pt x="0" y="1061588"/>
                </a:lnTo>
                <a:lnTo>
                  <a:pt x="0" y="870843"/>
                </a:lnTo>
                <a:lnTo>
                  <a:pt x="398506" y="758038"/>
                </a:lnTo>
                <a:cubicBezTo>
                  <a:pt x="2832849" y="95824"/>
                  <a:pt x="4649832" y="2834"/>
                  <a:pt x="6167571" y="66"/>
                </a:cubicBezTo>
                <a:close/>
              </a:path>
            </a:pathLst>
          </a:custGeom>
          <a:solidFill>
            <a:schemeClr val="accent1">
              <a:alpha val="27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latin typeface="阿里巴巴普惠体 Heavy" panose="00020600040101010101" pitchFamily="18" charset="-122"/>
            </a:endParaRPr>
          </a:p>
        </p:txBody>
      </p:sp>
      <p:sp>
        <p:nvSpPr>
          <p:cNvPr id="2" name="任意多边形: 形状 1"/>
          <p:cNvSpPr/>
          <p:nvPr/>
        </p:nvSpPr>
        <p:spPr>
          <a:xfrm>
            <a:off x="0" y="1"/>
            <a:ext cx="12192000" cy="3461375"/>
          </a:xfrm>
          <a:custGeom>
            <a:avLst/>
            <a:gdLst>
              <a:gd name="connsiteX0" fmla="*/ 0 w 12192000"/>
              <a:gd name="connsiteY0" fmla="*/ 0 h 3461375"/>
              <a:gd name="connsiteX1" fmla="*/ 12192000 w 12192000"/>
              <a:gd name="connsiteY1" fmla="*/ 0 h 3461375"/>
              <a:gd name="connsiteX2" fmla="*/ 12192000 w 12192000"/>
              <a:gd name="connsiteY2" fmla="*/ 3461374 h 3461375"/>
              <a:gd name="connsiteX3" fmla="*/ 11603290 w 12192000"/>
              <a:gd name="connsiteY3" fmla="*/ 3285694 h 3461375"/>
              <a:gd name="connsiteX4" fmla="*/ 6096003 w 12192000"/>
              <a:gd name="connsiteY4" fmla="*/ 2614373 h 3461375"/>
              <a:gd name="connsiteX5" fmla="*/ 588715 w 12192000"/>
              <a:gd name="connsiteY5" fmla="*/ 3285694 h 3461375"/>
              <a:gd name="connsiteX6" fmla="*/ 0 w 12192000"/>
              <a:gd name="connsiteY6" fmla="*/ 3461375 h 346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61375">
                <a:moveTo>
                  <a:pt x="0" y="0"/>
                </a:moveTo>
                <a:lnTo>
                  <a:pt x="12192000" y="0"/>
                </a:lnTo>
                <a:lnTo>
                  <a:pt x="12192000" y="3461374"/>
                </a:lnTo>
                <a:lnTo>
                  <a:pt x="11603290" y="3285694"/>
                </a:lnTo>
                <a:cubicBezTo>
                  <a:pt x="10031203" y="2861857"/>
                  <a:pt x="8136027" y="2614373"/>
                  <a:pt x="6096003" y="2614373"/>
                </a:cubicBezTo>
                <a:cubicBezTo>
                  <a:pt x="4055979" y="2614373"/>
                  <a:pt x="2160802" y="2861857"/>
                  <a:pt x="588715" y="3285694"/>
                </a:cubicBezTo>
                <a:lnTo>
                  <a:pt x="0" y="3461375"/>
                </a:lnTo>
                <a:close/>
              </a:path>
            </a:pathLst>
          </a:custGeom>
          <a:blipFill>
            <a:blip r:embed="rId5"/>
            <a:stretch>
              <a:fillRect l="-1000"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阿里巴巴普惠体 Heavy" panose="00020600040101010101" pitchFamily="18" charset="-122"/>
            </a:endParaRPr>
          </a:p>
        </p:txBody>
      </p:sp>
      <p:sp>
        <p:nvSpPr>
          <p:cNvPr id="3" name="任意多边形: 形状 2"/>
          <p:cNvSpPr/>
          <p:nvPr/>
        </p:nvSpPr>
        <p:spPr>
          <a:xfrm>
            <a:off x="0" y="1"/>
            <a:ext cx="12192000" cy="3461375"/>
          </a:xfrm>
          <a:custGeom>
            <a:avLst/>
            <a:gdLst>
              <a:gd name="connsiteX0" fmla="*/ 0 w 12192000"/>
              <a:gd name="connsiteY0" fmla="*/ 0 h 3461375"/>
              <a:gd name="connsiteX1" fmla="*/ 12192000 w 12192000"/>
              <a:gd name="connsiteY1" fmla="*/ 0 h 3461375"/>
              <a:gd name="connsiteX2" fmla="*/ 12192000 w 12192000"/>
              <a:gd name="connsiteY2" fmla="*/ 3461374 h 3461375"/>
              <a:gd name="connsiteX3" fmla="*/ 11603290 w 12192000"/>
              <a:gd name="connsiteY3" fmla="*/ 3285694 h 3461375"/>
              <a:gd name="connsiteX4" fmla="*/ 6096003 w 12192000"/>
              <a:gd name="connsiteY4" fmla="*/ 2614373 h 3461375"/>
              <a:gd name="connsiteX5" fmla="*/ 588715 w 12192000"/>
              <a:gd name="connsiteY5" fmla="*/ 3285694 h 3461375"/>
              <a:gd name="connsiteX6" fmla="*/ 0 w 12192000"/>
              <a:gd name="connsiteY6" fmla="*/ 3461375 h 346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61375">
                <a:moveTo>
                  <a:pt x="0" y="0"/>
                </a:moveTo>
                <a:lnTo>
                  <a:pt x="12192000" y="0"/>
                </a:lnTo>
                <a:lnTo>
                  <a:pt x="12192000" y="3461374"/>
                </a:lnTo>
                <a:lnTo>
                  <a:pt x="11603290" y="3285694"/>
                </a:lnTo>
                <a:cubicBezTo>
                  <a:pt x="10031203" y="2861857"/>
                  <a:pt x="8136027" y="2614373"/>
                  <a:pt x="6096003" y="2614373"/>
                </a:cubicBezTo>
                <a:cubicBezTo>
                  <a:pt x="4055979" y="2614373"/>
                  <a:pt x="2160802" y="2861857"/>
                  <a:pt x="588715" y="3285694"/>
                </a:cubicBezTo>
                <a:lnTo>
                  <a:pt x="0" y="3461375"/>
                </a:lnTo>
                <a:close/>
              </a:path>
            </a:pathLst>
          </a:cu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阿里巴巴普惠体 Heavy" panose="00020600040101010101" pitchFamily="18" charset="-122"/>
            </a:endParaRPr>
          </a:p>
        </p:txBody>
      </p:sp>
      <p:sp>
        <p:nvSpPr>
          <p:cNvPr id="5" name="文本框 4"/>
          <p:cNvSpPr txBox="1"/>
          <p:nvPr/>
        </p:nvSpPr>
        <p:spPr>
          <a:xfrm>
            <a:off x="3222700" y="2921168"/>
            <a:ext cx="4493942" cy="1015663"/>
          </a:xfrm>
          <a:prstGeom prst="rect">
            <a:avLst/>
          </a:prstGeom>
          <a:noFill/>
        </p:spPr>
        <p:txBody>
          <a:bodyPr wrap="square" rtlCol="0">
            <a:spAutoFit/>
          </a:bodyPr>
          <a:lstStyle/>
          <a:p>
            <a:r>
              <a:rPr lang="en-US" altLang="zh-CN" sz="6000" b="1" dirty="0"/>
              <a:t>THANKS.</a:t>
            </a:r>
            <a:endParaRPr lang="zh-CN" altLang="en-US" sz="6000" b="1" dirty="0"/>
          </a:p>
        </p:txBody>
      </p:sp>
      <p:sp>
        <p:nvSpPr>
          <p:cNvPr id="6" name="文本框 5"/>
          <p:cNvSpPr txBox="1"/>
          <p:nvPr/>
        </p:nvSpPr>
        <p:spPr>
          <a:xfrm>
            <a:off x="3222700" y="3936832"/>
            <a:ext cx="8129239" cy="830997"/>
          </a:xfrm>
          <a:prstGeom prst="rect">
            <a:avLst/>
          </a:prstGeom>
          <a:noFill/>
        </p:spPr>
        <p:txBody>
          <a:bodyPr wrap="square" rtlCol="0">
            <a:spAutoFit/>
          </a:bodyPr>
          <a:lstStyle/>
          <a:p>
            <a:r>
              <a:rPr lang="zh-CN" altLang="en-US" sz="4800" b="1" dirty="0">
                <a:latin typeface="+mj-ea"/>
                <a:ea typeface="+mj-ea"/>
              </a:rPr>
              <a:t>请各位老师批评指正！</a:t>
            </a:r>
          </a:p>
        </p:txBody>
      </p:sp>
      <p:cxnSp>
        <p:nvCxnSpPr>
          <p:cNvPr id="32" name="直接连接符 31"/>
          <p:cNvCxnSpPr/>
          <p:nvPr/>
        </p:nvCxnSpPr>
        <p:spPr>
          <a:xfrm>
            <a:off x="3117354" y="3841407"/>
            <a:ext cx="3461866" cy="0"/>
          </a:xfrm>
          <a:prstGeom prst="line">
            <a:avLst/>
          </a:prstGeom>
          <a:ln w="6350">
            <a:gradFill flip="none" rotWithShape="1">
              <a:gsLst>
                <a:gs pos="0">
                  <a:schemeClr val="tx1">
                    <a:lumMod val="65000"/>
                    <a:lumOff val="35000"/>
                    <a:alpha val="0"/>
                  </a:schemeClr>
                </a:gs>
                <a:gs pos="100000">
                  <a:schemeClr val="tx1">
                    <a:lumMod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custDataLst>
              <p:tags r:id="rId1"/>
            </p:custDataLst>
          </p:nvPr>
        </p:nvPicPr>
        <p:blipFill>
          <a:blip r:embed="rId6"/>
          <a:stretch>
            <a:fillRect/>
          </a:stretch>
        </p:blipFill>
        <p:spPr>
          <a:xfrm>
            <a:off x="4189730" y="5409565"/>
            <a:ext cx="2559685" cy="9417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74128" y="2005467"/>
            <a:ext cx="4707144" cy="706755"/>
          </a:xfrm>
          <a:prstGeom prst="rect">
            <a:avLst/>
          </a:prstGeom>
          <a:noFill/>
        </p:spPr>
        <p:txBody>
          <a:bodyPr wrap="square" rtlCol="0">
            <a:spAutoFit/>
          </a:bodyPr>
          <a:lstStyle/>
          <a:p>
            <a:r>
              <a:rPr lang="zh-CN" altLang="en-US" sz="4000" b="1" spc="100" dirty="0">
                <a:solidFill>
                  <a:schemeClr val="accent1"/>
                </a:solidFill>
                <a:latin typeface="微软雅黑" panose="020B0503020204020204" pitchFamily="34" charset="-122"/>
                <a:ea typeface="微软雅黑" panose="020B0503020204020204" pitchFamily="34" charset="-122"/>
              </a:rPr>
              <a:t>研究背景与目标</a:t>
            </a:r>
          </a:p>
        </p:txBody>
      </p:sp>
      <p:sp>
        <p:nvSpPr>
          <p:cNvPr id="26" name="文本框 25"/>
          <p:cNvSpPr txBox="1"/>
          <p:nvPr/>
        </p:nvSpPr>
        <p:spPr>
          <a:xfrm>
            <a:off x="1488642" y="3301652"/>
            <a:ext cx="5953384" cy="82994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研究背景与意义</a:t>
            </a:r>
            <a:endParaRPr lang="en-US" altLang="zh-CN" sz="1600" spc="1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研究目标</a:t>
            </a:r>
            <a:endParaRPr lang="en-US" altLang="zh-CN" sz="1600"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488641" y="2606212"/>
            <a:ext cx="3730129" cy="369332"/>
          </a:xfrm>
          <a:prstGeom prst="rect">
            <a:avLst/>
          </a:prstGeom>
          <a:noFill/>
        </p:spPr>
        <p:txBody>
          <a:bodyPr wrap="square" rtlCol="0">
            <a:spAutoFit/>
          </a:bodyPr>
          <a:lstStyle/>
          <a:p>
            <a:r>
              <a:rPr lang="en-US" altLang="zh-CN" spc="100" dirty="0">
                <a:solidFill>
                  <a:schemeClr val="tx1">
                    <a:lumMod val="75000"/>
                    <a:lumOff val="25000"/>
                    <a:alpha val="63000"/>
                  </a:schemeClr>
                </a:solidFill>
                <a:latin typeface="微软雅黑" panose="020B0503020204020204" pitchFamily="34" charset="-122"/>
                <a:ea typeface="微软雅黑" panose="020B0503020204020204" pitchFamily="34" charset="-122"/>
              </a:rPr>
              <a:t>Topic selection background</a:t>
            </a:r>
          </a:p>
        </p:txBody>
      </p:sp>
      <p:cxnSp>
        <p:nvCxnSpPr>
          <p:cNvPr id="28" name="直接连接符 27"/>
          <p:cNvCxnSpPr/>
          <p:nvPr/>
        </p:nvCxnSpPr>
        <p:spPr>
          <a:xfrm flipH="1">
            <a:off x="1574095" y="3101059"/>
            <a:ext cx="3909240" cy="0"/>
          </a:xfrm>
          <a:prstGeom prst="line">
            <a:avLst/>
          </a:prstGeom>
          <a:ln w="12700">
            <a:gradFill flip="none" rotWithShape="1">
              <a:gsLst>
                <a:gs pos="100000">
                  <a:schemeClr val="accent1">
                    <a:lumMod val="75000"/>
                  </a:schemeClr>
                </a:gs>
                <a:gs pos="0">
                  <a:srgbClr val="821A1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1597" y="1663967"/>
            <a:ext cx="1207842" cy="338555"/>
            <a:chOff x="1477297" y="1791315"/>
            <a:chExt cx="1207842" cy="338555"/>
          </a:xfrm>
        </p:grpSpPr>
        <p:sp>
          <p:nvSpPr>
            <p:cNvPr id="18" name="矩形: 圆角 17"/>
            <p:cNvSpPr/>
            <p:nvPr/>
          </p:nvSpPr>
          <p:spPr>
            <a:xfrm>
              <a:off x="1477297" y="1791315"/>
              <a:ext cx="1207842" cy="33855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rotWithShape="1">
            <a:blip r:embed="rId4" cstate="screen">
              <a:alphaModFix amt="35000"/>
            </a:blip>
            <a:srcRect t="-717"/>
            <a:stretch>
              <a:fillRect/>
            </a:stretch>
          </p:blipFill>
          <p:spPr>
            <a:xfrm rot="5400000">
              <a:off x="1911941" y="1356671"/>
              <a:ext cx="338554" cy="1207842"/>
            </a:xfrm>
            <a:prstGeom prst="rect">
              <a:avLst/>
            </a:prstGeom>
            <a:effectLst/>
          </p:spPr>
        </p:pic>
      </p:grpSp>
      <p:sp>
        <p:nvSpPr>
          <p:cNvPr id="8" name="文本框 7"/>
          <p:cNvSpPr txBox="1"/>
          <p:nvPr/>
        </p:nvSpPr>
        <p:spPr>
          <a:xfrm>
            <a:off x="1595749" y="1663967"/>
            <a:ext cx="1203690" cy="338554"/>
          </a:xfrm>
          <a:prstGeom prst="rect">
            <a:avLst/>
          </a:prstGeom>
          <a:solidFill>
            <a:schemeClr val="accent1"/>
          </a:solidFill>
        </p:spPr>
        <p:txBody>
          <a:bodyPr wrap="square" rtlCol="0">
            <a:spAutoFit/>
          </a:bodyPr>
          <a:lstStyle/>
          <a:p>
            <a:pPr algn="ctr"/>
            <a:r>
              <a:rPr lang="zh-CN" altLang="en-US" sz="1600" b="1" spc="100" dirty="0">
                <a:solidFill>
                  <a:schemeClr val="bg1"/>
                </a:solidFill>
                <a:latin typeface="微软雅黑" panose="020B0503020204020204" pitchFamily="34" charset="-122"/>
                <a:ea typeface="微软雅黑" panose="020B0503020204020204" pitchFamily="34" charset="-122"/>
              </a:rPr>
              <a:t>第一部分</a:t>
            </a:r>
          </a:p>
        </p:txBody>
      </p:sp>
      <p:sp>
        <p:nvSpPr>
          <p:cNvPr id="40" name="任意多边形: 形状 39"/>
          <p:cNvSpPr/>
          <p:nvPr/>
        </p:nvSpPr>
        <p:spPr>
          <a:xfrm>
            <a:off x="9071330" y="0"/>
            <a:ext cx="3120670" cy="6858000"/>
          </a:xfrm>
          <a:custGeom>
            <a:avLst/>
            <a:gdLst>
              <a:gd name="connsiteX0" fmla="*/ 1772724 w 3120670"/>
              <a:gd name="connsiteY0" fmla="*/ 0 h 6858000"/>
              <a:gd name="connsiteX1" fmla="*/ 3120670 w 3120670"/>
              <a:gd name="connsiteY1" fmla="*/ 0 h 6858000"/>
              <a:gd name="connsiteX2" fmla="*/ 3120670 w 3120670"/>
              <a:gd name="connsiteY2" fmla="*/ 6858000 h 6858000"/>
              <a:gd name="connsiteX3" fmla="*/ 1274769 w 3120670"/>
              <a:gd name="connsiteY3" fmla="*/ 6858000 h 6858000"/>
              <a:gd name="connsiteX4" fmla="*/ 1274769 w 3120670"/>
              <a:gd name="connsiteY4" fmla="*/ 3065983 h 6858000"/>
              <a:gd name="connsiteX5" fmla="*/ 1233647 w 3120670"/>
              <a:gd name="connsiteY5" fmla="*/ 2058696 h 6858000"/>
              <a:gd name="connsiteX6" fmla="*/ 1007478 w 3120670"/>
              <a:gd name="connsiteY6" fmla="*/ 1802417 h 6858000"/>
              <a:gd name="connsiteX7" fmla="*/ 182763 w 3120670"/>
              <a:gd name="connsiteY7" fmla="*/ 1715506 h 6858000"/>
              <a:gd name="connsiteX8" fmla="*/ 0 w 3120670"/>
              <a:gd name="connsiteY8" fmla="*/ 1715506 h 6858000"/>
              <a:gd name="connsiteX9" fmla="*/ 0 w 3120670"/>
              <a:gd name="connsiteY9" fmla="*/ 874244 h 6858000"/>
              <a:gd name="connsiteX10" fmla="*/ 1645719 w 3120670"/>
              <a:gd name="connsiteY10" fmla="*/ 1188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0670" h="6858000">
                <a:moveTo>
                  <a:pt x="1772724" y="0"/>
                </a:moveTo>
                <a:lnTo>
                  <a:pt x="3120670" y="0"/>
                </a:lnTo>
                <a:lnTo>
                  <a:pt x="3120670" y="6858000"/>
                </a:lnTo>
                <a:lnTo>
                  <a:pt x="1274769" y="6858000"/>
                </a:lnTo>
                <a:lnTo>
                  <a:pt x="1274769" y="3065983"/>
                </a:lnTo>
                <a:cubicBezTo>
                  <a:pt x="1274769" y="2507369"/>
                  <a:pt x="1261061" y="2171608"/>
                  <a:pt x="1233647" y="2058696"/>
                </a:cubicBezTo>
                <a:cubicBezTo>
                  <a:pt x="1206233" y="1945786"/>
                  <a:pt x="1130843" y="1860359"/>
                  <a:pt x="1007478" y="1802417"/>
                </a:cubicBezTo>
                <a:cubicBezTo>
                  <a:pt x="884114" y="1744476"/>
                  <a:pt x="609209" y="1715506"/>
                  <a:pt x="182763" y="1715506"/>
                </a:cubicBezTo>
                <a:lnTo>
                  <a:pt x="0" y="1715506"/>
                </a:lnTo>
                <a:lnTo>
                  <a:pt x="0" y="874244"/>
                </a:lnTo>
                <a:cubicBezTo>
                  <a:pt x="669368" y="733709"/>
                  <a:pt x="1217941" y="481922"/>
                  <a:pt x="1645719" y="118883"/>
                </a:cubicBezTo>
                <a:close/>
              </a:path>
            </a:pathLst>
          </a:custGeom>
          <a:blipFill dpi="0" rotWithShape="1">
            <a:blip r:embed="rId5">
              <a:duotone>
                <a:schemeClr val="accent5">
                  <a:shade val="45000"/>
                  <a:satMod val="135000"/>
                </a:schemeClr>
                <a:prstClr val="white"/>
              </a:duotone>
            </a:blip>
            <a:srcRect/>
            <a:stretch>
              <a:fillRect l="-1000"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13"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460747" y="6291455"/>
            <a:ext cx="1626991" cy="483803"/>
            <a:chOff x="2893999" y="2478437"/>
            <a:chExt cx="6404004" cy="1904297"/>
          </a:xfrm>
          <a:solidFill>
            <a:schemeClr val="bg1"/>
          </a:solidFill>
        </p:grpSpPr>
        <p:sp>
          <p:nvSpPr>
            <p:cNvPr id="1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6"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nvGrpSpPr>
            <p:cNvPr id="17"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2"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3"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4"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5"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1"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2"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3"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4"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5"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6"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7"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8"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9"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rPr>
              <a:t>研究背景与意义</a:t>
            </a:r>
          </a:p>
        </p:txBody>
      </p:sp>
      <p:sp>
        <p:nvSpPr>
          <p:cNvPr id="11" name="文本框 10"/>
          <p:cNvSpPr txBox="1"/>
          <p:nvPr>
            <p:custDataLst>
              <p:tags r:id="rId1"/>
            </p:custDataLst>
          </p:nvPr>
        </p:nvSpPr>
        <p:spPr>
          <a:xfrm>
            <a:off x="4852035" y="1555115"/>
            <a:ext cx="2617470" cy="827405"/>
          </a:xfrm>
          <a:prstGeom prst="rect">
            <a:avLst/>
          </a:prstGeom>
          <a:noFill/>
        </p:spPr>
        <p:txBody>
          <a:bodyPr wrap="square" rtlCol="0">
            <a:noAutofit/>
          </a:bodyPr>
          <a:lstStyle/>
          <a:p>
            <a:pPr algn="ctr"/>
            <a:r>
              <a:rPr lang="zh-CN" altLang="en-US" sz="2000" b="1" dirty="0">
                <a:effectLst/>
                <a:highlight>
                  <a:srgbClr val="FFFFFF"/>
                </a:highlight>
                <a:latin typeface="+mj-ea"/>
                <a:ea typeface="+mj-ea"/>
              </a:rPr>
              <a:t>外骨骼实现精准的人体助力需要要依靠步态识别</a:t>
            </a:r>
            <a:endParaRPr lang="zh-CN" altLang="en-US" sz="2000" b="1" dirty="0">
              <a:effectLst/>
              <a:highlight>
                <a:srgbClr val="FFFFFF"/>
              </a:highlight>
              <a:latin typeface="+mj-ea"/>
              <a:ea typeface="+mj-ea"/>
              <a:sym typeface="+mn-ea"/>
            </a:endParaRP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
        <p:nvSpPr>
          <p:cNvPr id="30" name="文本框 29"/>
          <p:cNvSpPr txBox="1"/>
          <p:nvPr/>
        </p:nvSpPr>
        <p:spPr>
          <a:xfrm>
            <a:off x="8246745" y="1614170"/>
            <a:ext cx="3355340" cy="768350"/>
          </a:xfrm>
          <a:prstGeom prst="rect">
            <a:avLst/>
          </a:prstGeom>
          <a:noFill/>
        </p:spPr>
        <p:txBody>
          <a:bodyPr wrap="square">
            <a:spAutoFit/>
          </a:bodyPr>
          <a:lstStyle/>
          <a:p>
            <a:pPr>
              <a:lnSpc>
                <a:spcPct val="110000"/>
              </a:lnSpc>
            </a:pPr>
            <a:r>
              <a:rPr lang="zh-CN" altLang="en-US" sz="2000" b="1" dirty="0">
                <a:effectLst/>
                <a:highlight>
                  <a:srgbClr val="FFFFFF"/>
                </a:highlight>
                <a:latin typeface="+mj-ea"/>
                <a:ea typeface="+mj-ea"/>
              </a:rPr>
              <a:t>需要设计一种面向复杂环境的人体运动步态预测算法</a:t>
            </a:r>
          </a:p>
        </p:txBody>
      </p:sp>
      <p:sp>
        <p:nvSpPr>
          <p:cNvPr id="3" name="文本框 2"/>
          <p:cNvSpPr txBox="1"/>
          <p:nvPr/>
        </p:nvSpPr>
        <p:spPr>
          <a:xfrm>
            <a:off x="929005" y="1412875"/>
            <a:ext cx="3461385" cy="1706880"/>
          </a:xfrm>
          <a:prstGeom prst="rect">
            <a:avLst/>
          </a:prstGeom>
          <a:noFill/>
        </p:spPr>
        <p:txBody>
          <a:bodyPr wrap="square" rtlCol="0">
            <a:noAutofit/>
          </a:bodyPr>
          <a:lstStyle/>
          <a:p>
            <a:r>
              <a:rPr lang="zh-CN" altLang="en-US" sz="2000" b="1" dirty="0">
                <a:effectLst/>
                <a:highlight>
                  <a:srgbClr val="FFFFFF"/>
                </a:highlight>
                <a:latin typeface="+mj-ea"/>
                <a:ea typeface="+mj-ea"/>
              </a:rPr>
              <a:t>外骨骼机器人可以对人体关节助力，拓展人体的力量上限，广泛应用于军事、医疗等领域</a:t>
            </a:r>
            <a:endParaRPr lang="zh-CN" altLang="en-US"/>
          </a:p>
        </p:txBody>
      </p:sp>
      <p:pic>
        <p:nvPicPr>
          <p:cNvPr id="5" name="图片 4"/>
          <p:cNvPicPr>
            <a:picLocks noChangeAspect="1"/>
          </p:cNvPicPr>
          <p:nvPr>
            <p:custDataLst>
              <p:tags r:id="rId2"/>
            </p:custDataLst>
          </p:nvPr>
        </p:nvPicPr>
        <p:blipFill rotWithShape="1">
          <a:blip r:embed="rId6"/>
          <a:srcRect t="39250" r="62650" b="22469"/>
          <a:stretch>
            <a:fillRect/>
          </a:stretch>
        </p:blipFill>
        <p:spPr>
          <a:xfrm>
            <a:off x="4728874" y="2985319"/>
            <a:ext cx="3032074" cy="2270401"/>
          </a:xfrm>
          <a:prstGeom prst="rect">
            <a:avLst/>
          </a:prstGeom>
        </p:spPr>
      </p:pic>
      <p:pic>
        <p:nvPicPr>
          <p:cNvPr id="13" name="图片 12"/>
          <p:cNvPicPr>
            <a:picLocks noChangeAspect="1"/>
          </p:cNvPicPr>
          <p:nvPr>
            <p:custDataLst>
              <p:tags r:id="rId3"/>
            </p:custDataLst>
          </p:nvPr>
        </p:nvPicPr>
        <p:blipFill rotWithShape="1">
          <a:blip r:embed="rId6"/>
          <a:srcRect l="1207" t="2636" r="62350" b="61923"/>
          <a:stretch>
            <a:fillRect/>
          </a:stretch>
        </p:blipFill>
        <p:spPr>
          <a:xfrm>
            <a:off x="629898" y="3062331"/>
            <a:ext cx="3584106" cy="2209266"/>
          </a:xfrm>
          <a:prstGeom prst="rect">
            <a:avLst/>
          </a:prstGeom>
        </p:spPr>
      </p:pic>
      <p:pic>
        <p:nvPicPr>
          <p:cNvPr id="16" name="图片 15"/>
          <p:cNvPicPr>
            <a:picLocks noChangeAspect="1"/>
          </p:cNvPicPr>
          <p:nvPr>
            <p:custDataLst>
              <p:tags r:id="rId4"/>
            </p:custDataLst>
          </p:nvPr>
        </p:nvPicPr>
        <p:blipFill>
          <a:blip r:embed="rId7"/>
          <a:stretch>
            <a:fillRect/>
          </a:stretch>
        </p:blipFill>
        <p:spPr>
          <a:xfrm>
            <a:off x="8598535" y="2841625"/>
            <a:ext cx="2651760" cy="2430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rPr>
              <a:t>研究目标</a:t>
            </a:r>
            <a:endPar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1459230" y="1553210"/>
            <a:ext cx="4148455" cy="2804160"/>
          </a:xfrm>
          <a:prstGeom prst="rect">
            <a:avLst/>
          </a:prstGeom>
          <a:noFill/>
        </p:spPr>
        <p:txBody>
          <a:bodyPr wrap="square" rtlCol="0">
            <a:noAutofit/>
          </a:bodyPr>
          <a:lstStyle/>
          <a:p>
            <a:r>
              <a:rPr lang="zh-CN" altLang="en-US" sz="2400" b="1" dirty="0">
                <a:effectLst/>
                <a:highlight>
                  <a:srgbClr val="FFFFFF"/>
                </a:highlight>
                <a:latin typeface="+mj-ea"/>
                <a:ea typeface="+mj-ea"/>
              </a:rPr>
              <a:t>设计一种能识别下肢步态的算法，从而识别人的走路、跑步、上下坡/楼梯等步态</a:t>
            </a:r>
          </a:p>
        </p:txBody>
      </p:sp>
      <p:pic>
        <p:nvPicPr>
          <p:cNvPr id="5" name="图片 4" descr="167c194b62a633a772d24c18592501d"/>
          <p:cNvPicPr>
            <a:picLocks noChangeAspect="1"/>
          </p:cNvPicPr>
          <p:nvPr/>
        </p:nvPicPr>
        <p:blipFill>
          <a:blip r:embed="rId2"/>
          <a:stretch>
            <a:fillRect/>
          </a:stretch>
        </p:blipFill>
        <p:spPr>
          <a:xfrm>
            <a:off x="1905635" y="3429000"/>
            <a:ext cx="3070225" cy="2046605"/>
          </a:xfrm>
          <a:prstGeom prst="rect">
            <a:avLst/>
          </a:prstGeom>
        </p:spPr>
      </p:pic>
      <p:pic>
        <p:nvPicPr>
          <p:cNvPr id="6" name="图片 5" descr="f4eed4f67a283faec956a04ef636344"/>
          <p:cNvPicPr>
            <a:picLocks noChangeAspect="1"/>
          </p:cNvPicPr>
          <p:nvPr/>
        </p:nvPicPr>
        <p:blipFill>
          <a:blip r:embed="rId3"/>
          <a:stretch>
            <a:fillRect/>
          </a:stretch>
        </p:blipFill>
        <p:spPr>
          <a:xfrm>
            <a:off x="6983095" y="721360"/>
            <a:ext cx="2981325" cy="2236470"/>
          </a:xfrm>
          <a:prstGeom prst="rect">
            <a:avLst/>
          </a:prstGeom>
        </p:spPr>
      </p:pic>
      <p:pic>
        <p:nvPicPr>
          <p:cNvPr id="7" name="图片 6" descr="fcc5e42fa8d7c109b2be4cccdb04623"/>
          <p:cNvPicPr>
            <a:picLocks noChangeAspect="1"/>
          </p:cNvPicPr>
          <p:nvPr/>
        </p:nvPicPr>
        <p:blipFill>
          <a:blip r:embed="rId4"/>
          <a:stretch>
            <a:fillRect/>
          </a:stretch>
        </p:blipFill>
        <p:spPr>
          <a:xfrm>
            <a:off x="6983095" y="3506470"/>
            <a:ext cx="3063875" cy="2042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任意多边形: 形状 41"/>
          <p:cNvSpPr/>
          <p:nvPr/>
        </p:nvSpPr>
        <p:spPr>
          <a:xfrm>
            <a:off x="0" y="0"/>
            <a:ext cx="3567304" cy="6864035"/>
          </a:xfrm>
          <a:custGeom>
            <a:avLst/>
            <a:gdLst>
              <a:gd name="connsiteX0" fmla="*/ 1685310 w 3567304"/>
              <a:gd name="connsiteY0" fmla="*/ 0 h 6864035"/>
              <a:gd name="connsiteX1" fmla="*/ 3091021 w 3567304"/>
              <a:gd name="connsiteY1" fmla="*/ 497124 h 6864035"/>
              <a:gd name="connsiteX2" fmla="*/ 3567304 w 3567304"/>
              <a:gd name="connsiteY2" fmla="*/ 1755530 h 6864035"/>
              <a:gd name="connsiteX3" fmla="*/ 3299244 w 3567304"/>
              <a:gd name="connsiteY3" fmla="*/ 2978576 h 6864035"/>
              <a:gd name="connsiteX4" fmla="*/ 1719898 w 3567304"/>
              <a:gd name="connsiteY4" fmla="*/ 5715870 h 6864035"/>
              <a:gd name="connsiteX5" fmla="*/ 3428468 w 3567304"/>
              <a:gd name="connsiteY5" fmla="*/ 5715870 h 6864035"/>
              <a:gd name="connsiteX6" fmla="*/ 3428468 w 3567304"/>
              <a:gd name="connsiteY6" fmla="*/ 6864035 h 6864035"/>
              <a:gd name="connsiteX7" fmla="*/ 0 w 3567304"/>
              <a:gd name="connsiteY7" fmla="*/ 6864035 h 6864035"/>
              <a:gd name="connsiteX8" fmla="*/ 964 w 3567304"/>
              <a:gd name="connsiteY8" fmla="*/ 5903071 h 6864035"/>
              <a:gd name="connsiteX9" fmla="*/ 1811612 w 3567304"/>
              <a:gd name="connsiteY9" fmla="*/ 2577134 h 6864035"/>
              <a:gd name="connsiteX10" fmla="*/ 2098924 w 3567304"/>
              <a:gd name="connsiteY10" fmla="*/ 1580808 h 6864035"/>
              <a:gd name="connsiteX11" fmla="*/ 2012031 w 3567304"/>
              <a:gd name="connsiteY11" fmla="*/ 1171047 h 6864035"/>
              <a:gd name="connsiteX12" fmla="*/ 1747496 w 3567304"/>
              <a:gd name="connsiteY12" fmla="*/ 1035845 h 6864035"/>
              <a:gd name="connsiteX13" fmla="*/ 1482962 w 3567304"/>
              <a:gd name="connsiteY13" fmla="*/ 1185606 h 6864035"/>
              <a:gd name="connsiteX14" fmla="*/ 1396069 w 3567304"/>
              <a:gd name="connsiteY14" fmla="*/ 1780490 h 6864035"/>
              <a:gd name="connsiteX15" fmla="*/ 1396069 w 3567304"/>
              <a:gd name="connsiteY15" fmla="*/ 2421133 h 6864035"/>
              <a:gd name="connsiteX16" fmla="*/ 0 w 3567304"/>
              <a:gd name="connsiteY16" fmla="*/ 2421133 h 6864035"/>
              <a:gd name="connsiteX17" fmla="*/ 0 w 3567304"/>
              <a:gd name="connsiteY17" fmla="*/ 2175691 h 6864035"/>
              <a:gd name="connsiteX18" fmla="*/ 53991 w 3567304"/>
              <a:gd name="connsiteY18" fmla="*/ 1283367 h 6864035"/>
              <a:gd name="connsiteX19" fmla="*/ 320093 w 3567304"/>
              <a:gd name="connsiteY19" fmla="*/ 640645 h 6864035"/>
              <a:gd name="connsiteX20" fmla="*/ 871580 w 3567304"/>
              <a:gd name="connsiteY20" fmla="*/ 162242 h 6864035"/>
              <a:gd name="connsiteX21" fmla="*/ 1685310 w 3567304"/>
              <a:gd name="connsiteY21" fmla="*/ 0 h 68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67304" h="6864035">
                <a:moveTo>
                  <a:pt x="1685310" y="0"/>
                </a:moveTo>
                <a:cubicBezTo>
                  <a:pt x="2304928" y="0"/>
                  <a:pt x="2773499" y="165708"/>
                  <a:pt x="3091021" y="497124"/>
                </a:cubicBezTo>
                <a:cubicBezTo>
                  <a:pt x="3408543" y="828538"/>
                  <a:pt x="3567304" y="1248007"/>
                  <a:pt x="3567304" y="1755530"/>
                </a:cubicBezTo>
                <a:cubicBezTo>
                  <a:pt x="3567304" y="2141024"/>
                  <a:pt x="3477950" y="2548706"/>
                  <a:pt x="3299244" y="2978576"/>
                </a:cubicBezTo>
                <a:cubicBezTo>
                  <a:pt x="3120536" y="3408445"/>
                  <a:pt x="2594088" y="4320876"/>
                  <a:pt x="1719898" y="5715870"/>
                </a:cubicBezTo>
                <a:lnTo>
                  <a:pt x="3428468" y="5715870"/>
                </a:lnTo>
                <a:lnTo>
                  <a:pt x="3428468" y="6864035"/>
                </a:lnTo>
                <a:lnTo>
                  <a:pt x="0" y="6864035"/>
                </a:lnTo>
                <a:lnTo>
                  <a:pt x="964" y="5903071"/>
                </a:lnTo>
                <a:cubicBezTo>
                  <a:pt x="1016521" y="4111488"/>
                  <a:pt x="1620070" y="3002842"/>
                  <a:pt x="1811612" y="2577134"/>
                </a:cubicBezTo>
                <a:cubicBezTo>
                  <a:pt x="2003153" y="2151425"/>
                  <a:pt x="2098924" y="1819317"/>
                  <a:pt x="2098924" y="1580808"/>
                </a:cubicBezTo>
                <a:cubicBezTo>
                  <a:pt x="2098924" y="1397768"/>
                  <a:pt x="2069960" y="1261181"/>
                  <a:pt x="2012031" y="1171047"/>
                </a:cubicBezTo>
                <a:cubicBezTo>
                  <a:pt x="1954103" y="1080913"/>
                  <a:pt x="1865924" y="1035845"/>
                  <a:pt x="1747496" y="1035845"/>
                </a:cubicBezTo>
                <a:cubicBezTo>
                  <a:pt x="1629069" y="1035845"/>
                  <a:pt x="1540891" y="1085766"/>
                  <a:pt x="1482962" y="1185606"/>
                </a:cubicBezTo>
                <a:cubicBezTo>
                  <a:pt x="1425033" y="1285447"/>
                  <a:pt x="1396069" y="1483742"/>
                  <a:pt x="1396069" y="1780490"/>
                </a:cubicBezTo>
                <a:lnTo>
                  <a:pt x="1396069" y="2421133"/>
                </a:lnTo>
                <a:lnTo>
                  <a:pt x="0" y="2421133"/>
                </a:lnTo>
                <a:lnTo>
                  <a:pt x="0" y="2175691"/>
                </a:lnTo>
                <a:cubicBezTo>
                  <a:pt x="0" y="1798517"/>
                  <a:pt x="17997" y="1501076"/>
                  <a:pt x="53991" y="1283367"/>
                </a:cubicBezTo>
                <a:cubicBezTo>
                  <a:pt x="89986" y="1065659"/>
                  <a:pt x="178686" y="851418"/>
                  <a:pt x="320093" y="640645"/>
                </a:cubicBezTo>
                <a:cubicBezTo>
                  <a:pt x="461500" y="429870"/>
                  <a:pt x="645328" y="270402"/>
                  <a:pt x="871580" y="162242"/>
                </a:cubicBezTo>
                <a:cubicBezTo>
                  <a:pt x="1097829" y="54081"/>
                  <a:pt x="1369073" y="0"/>
                  <a:pt x="1685310" y="0"/>
                </a:cubicBezTo>
                <a:close/>
              </a:path>
            </a:pathLst>
          </a:custGeom>
          <a:blipFill>
            <a:blip r:embed="rId5">
              <a:duotone>
                <a:schemeClr val="accent5">
                  <a:shade val="45000"/>
                  <a:satMod val="135000"/>
                </a:schemeClr>
                <a:prstClr val="white"/>
              </a:duotone>
            </a:blip>
            <a:stretch>
              <a:fillRect l="-1000"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36628" y="2005467"/>
            <a:ext cx="4707144" cy="707886"/>
          </a:xfrm>
          <a:prstGeom prst="rect">
            <a:avLst/>
          </a:prstGeom>
          <a:noFill/>
        </p:spPr>
        <p:txBody>
          <a:bodyPr wrap="square" rtlCol="0">
            <a:spAutoFit/>
          </a:bodyPr>
          <a:lstStyle/>
          <a:p>
            <a:r>
              <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rPr>
              <a:t>技术路线</a:t>
            </a:r>
            <a:endParaRPr lang="zh-CN" altLang="en-US" sz="40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251141" y="2606212"/>
            <a:ext cx="3730129" cy="369332"/>
          </a:xfrm>
          <a:prstGeom prst="rect">
            <a:avLst/>
          </a:prstGeom>
          <a:noFill/>
        </p:spPr>
        <p:txBody>
          <a:bodyPr wrap="square" rtlCol="0">
            <a:spAutoFit/>
          </a:bodyPr>
          <a:lstStyle/>
          <a:p>
            <a:r>
              <a:rPr lang="en-US" altLang="zh-CN" spc="100" dirty="0">
                <a:solidFill>
                  <a:schemeClr val="tx1">
                    <a:lumMod val="75000"/>
                    <a:lumOff val="25000"/>
                    <a:alpha val="63000"/>
                  </a:schemeClr>
                </a:solidFill>
                <a:ea typeface="思源黑体 CN Normal" panose="020B0400000000000000" pitchFamily="34" charset="-122"/>
              </a:rPr>
              <a:t>Overall design of robot</a:t>
            </a:r>
          </a:p>
        </p:txBody>
      </p:sp>
      <p:cxnSp>
        <p:nvCxnSpPr>
          <p:cNvPr id="28" name="直接连接符 27"/>
          <p:cNvCxnSpPr/>
          <p:nvPr/>
        </p:nvCxnSpPr>
        <p:spPr>
          <a:xfrm flipH="1">
            <a:off x="6336595" y="3101059"/>
            <a:ext cx="3909240" cy="0"/>
          </a:xfrm>
          <a:prstGeom prst="line">
            <a:avLst/>
          </a:prstGeom>
          <a:ln w="12700">
            <a:gradFill flip="none" rotWithShape="1">
              <a:gsLst>
                <a:gs pos="100000">
                  <a:schemeClr val="accent1">
                    <a:lumMod val="75000"/>
                  </a:schemeClr>
                </a:gs>
                <a:gs pos="0">
                  <a:srgbClr val="821A1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354097" y="1663967"/>
            <a:ext cx="1207842" cy="338555"/>
            <a:chOff x="1477297" y="1791315"/>
            <a:chExt cx="1207842" cy="338555"/>
          </a:xfrm>
        </p:grpSpPr>
        <p:sp>
          <p:nvSpPr>
            <p:cNvPr id="18" name="矩形: 圆角 17"/>
            <p:cNvSpPr/>
            <p:nvPr/>
          </p:nvSpPr>
          <p:spPr>
            <a:xfrm>
              <a:off x="1477297" y="1791315"/>
              <a:ext cx="1207842" cy="33855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p>
          </p:txBody>
        </p:sp>
        <p:pic>
          <p:nvPicPr>
            <p:cNvPr id="29" name="图片 28"/>
            <p:cNvPicPr>
              <a:picLocks noChangeAspect="1"/>
            </p:cNvPicPr>
            <p:nvPr/>
          </p:nvPicPr>
          <p:blipFill rotWithShape="1">
            <a:blip r:embed="rId6" cstate="screen">
              <a:alphaModFix amt="35000"/>
            </a:blip>
            <a:srcRect t="-717"/>
            <a:stretch>
              <a:fillRect/>
            </a:stretch>
          </p:blipFill>
          <p:spPr>
            <a:xfrm rot="5400000">
              <a:off x="1911941" y="1356671"/>
              <a:ext cx="338554" cy="1207842"/>
            </a:xfrm>
            <a:prstGeom prst="rect">
              <a:avLst/>
            </a:prstGeom>
            <a:effectLst/>
          </p:spPr>
        </p:pic>
      </p:grpSp>
      <p:sp>
        <p:nvSpPr>
          <p:cNvPr id="8" name="文本框 7"/>
          <p:cNvSpPr txBox="1"/>
          <p:nvPr/>
        </p:nvSpPr>
        <p:spPr>
          <a:xfrm>
            <a:off x="6358249" y="1663967"/>
            <a:ext cx="1203690" cy="338554"/>
          </a:xfrm>
          <a:prstGeom prst="rect">
            <a:avLst/>
          </a:prstGeom>
          <a:solidFill>
            <a:schemeClr val="accent1"/>
          </a:solidFill>
        </p:spPr>
        <p:txBody>
          <a:bodyPr wrap="square" rtlCol="0">
            <a:spAutoFit/>
          </a:bodyPr>
          <a:lstStyle/>
          <a:p>
            <a:pPr algn="ctr"/>
            <a:r>
              <a:rPr lang="zh-CN" altLang="en-US" sz="1600" b="1" spc="100" dirty="0">
                <a:solidFill>
                  <a:schemeClr val="bg1"/>
                </a:solidFill>
                <a:latin typeface="+mj-ea"/>
                <a:ea typeface="+mj-ea"/>
              </a:rPr>
              <a:t>第二部分</a:t>
            </a:r>
          </a:p>
        </p:txBody>
      </p:sp>
      <p:grpSp>
        <p:nvGrpSpPr>
          <p:cNvPr id="13"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02347" y="6291455"/>
            <a:ext cx="1626991" cy="483803"/>
            <a:chOff x="2893999" y="2478437"/>
            <a:chExt cx="6404004" cy="1904297"/>
          </a:xfrm>
          <a:solidFill>
            <a:schemeClr val="bg1"/>
          </a:solidFill>
        </p:grpSpPr>
        <p:sp>
          <p:nvSpPr>
            <p:cNvPr id="1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16"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17"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26" name="文本框 25"/>
          <p:cNvSpPr txBox="1"/>
          <p:nvPr>
            <p:custDataLst>
              <p:tags r:id="rId2"/>
            </p:custDataLst>
          </p:nvPr>
        </p:nvSpPr>
        <p:spPr>
          <a:xfrm>
            <a:off x="6255385" y="3429000"/>
            <a:ext cx="3415030" cy="156845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整体研究流程</a:t>
            </a:r>
            <a:endParaRPr lang="en-US" altLang="zh-CN" sz="1600" spc="1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en-US" altLang="zh-CN" sz="1600" spc="100"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神经网络</a:t>
            </a:r>
          </a:p>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数据采集方法</a:t>
            </a:r>
          </a:p>
          <a:p>
            <a:pPr algn="l">
              <a:lnSpc>
                <a:spcPct val="150000"/>
              </a:lnSpc>
              <a:buFont typeface="+mj-lt"/>
              <a:buAutoNum type="arabicPeriod"/>
            </a:pPr>
            <a:r>
              <a:rPr lang="zh-CN" altLang="en-US" sz="1600" spc="100" dirty="0">
                <a:solidFill>
                  <a:schemeClr val="tx1">
                    <a:lumMod val="75000"/>
                    <a:lumOff val="25000"/>
                  </a:schemeClr>
                </a:solidFill>
                <a:latin typeface="微软雅黑" panose="020B0503020204020204" pitchFamily="34" charset="-122"/>
                <a:ea typeface="微软雅黑" panose="020B0503020204020204" pitchFamily="34" charset="-122"/>
              </a:rPr>
              <a:t>数据处理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整体研究流程</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sp>
        <p:nvSpPr>
          <p:cNvPr id="4" name="矩形 3"/>
          <p:cNvSpPr/>
          <p:nvPr>
            <p:custDataLst>
              <p:tags r:id="rId1"/>
            </p:custDataLst>
          </p:nvPr>
        </p:nvSpPr>
        <p:spPr>
          <a:xfrm>
            <a:off x="952417" y="5951573"/>
            <a:ext cx="2895600" cy="57150"/>
          </a:xfrm>
          <a:prstGeom prst="rect">
            <a:avLst/>
          </a:prstGeom>
          <a:gradFill flip="none" rotWithShape="1">
            <a:gsLst>
              <a:gs pos="100000">
                <a:schemeClr val="accent3">
                  <a:lumMod val="50000"/>
                </a:schemeClr>
              </a:gs>
              <a:gs pos="0">
                <a:schemeClr val="accent3">
                  <a:lumMod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5" name="矩形: 圆角 41"/>
          <p:cNvSpPr/>
          <p:nvPr>
            <p:custDataLst>
              <p:tags r:id="rId2"/>
            </p:custDataLst>
          </p:nvPr>
        </p:nvSpPr>
        <p:spPr>
          <a:xfrm>
            <a:off x="952500" y="3140710"/>
            <a:ext cx="2895600" cy="2810510"/>
          </a:xfrm>
          <a:prstGeom prst="roundRect">
            <a:avLst>
              <a:gd name="adj" fmla="val 0"/>
            </a:avLst>
          </a:prstGeom>
          <a:gradFill>
            <a:gsLst>
              <a:gs pos="4000">
                <a:schemeClr val="bg1"/>
              </a:gs>
              <a:gs pos="100000">
                <a:schemeClr val="accent1">
                  <a:lumMod val="7000"/>
                  <a:lumOff val="93000"/>
                </a:schemeClr>
              </a:gs>
            </a:gsLst>
            <a:lin ang="4200000" scaled="0"/>
          </a:gradFill>
          <a:ln>
            <a:noFill/>
          </a:ln>
          <a:effectLst>
            <a:outerShdw blurRad="381000" sx="102000" sy="102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6" name="矩形 5"/>
          <p:cNvSpPr/>
          <p:nvPr>
            <p:custDataLst>
              <p:tags r:id="rId3"/>
            </p:custDataLst>
          </p:nvPr>
        </p:nvSpPr>
        <p:spPr>
          <a:xfrm>
            <a:off x="4648725" y="5951573"/>
            <a:ext cx="2895600" cy="57150"/>
          </a:xfrm>
          <a:prstGeom prst="rect">
            <a:avLst/>
          </a:prstGeom>
          <a:gradFill flip="none" rotWithShape="1">
            <a:gsLst>
              <a:gs pos="100000">
                <a:schemeClr val="accent3">
                  <a:lumMod val="50000"/>
                </a:schemeClr>
              </a:gs>
              <a:gs pos="0">
                <a:schemeClr val="accent3">
                  <a:lumMod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7" name="矩形: 圆角 76"/>
          <p:cNvSpPr/>
          <p:nvPr>
            <p:custDataLst>
              <p:tags r:id="rId4"/>
            </p:custDataLst>
          </p:nvPr>
        </p:nvSpPr>
        <p:spPr>
          <a:xfrm>
            <a:off x="4648835" y="3195955"/>
            <a:ext cx="2895600" cy="2755265"/>
          </a:xfrm>
          <a:prstGeom prst="roundRect">
            <a:avLst>
              <a:gd name="adj" fmla="val 0"/>
            </a:avLst>
          </a:prstGeom>
          <a:gradFill>
            <a:gsLst>
              <a:gs pos="4000">
                <a:schemeClr val="bg1"/>
              </a:gs>
              <a:gs pos="100000">
                <a:schemeClr val="accent1">
                  <a:lumMod val="7000"/>
                  <a:lumOff val="93000"/>
                </a:schemeClr>
              </a:gs>
            </a:gsLst>
            <a:lin ang="4200000" scaled="0"/>
          </a:gradFill>
          <a:ln>
            <a:noFill/>
          </a:ln>
          <a:effectLst>
            <a:outerShdw blurRad="381000" sx="102000" sy="102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8" name="矩形 7"/>
          <p:cNvSpPr/>
          <p:nvPr>
            <p:custDataLst>
              <p:tags r:id="rId5"/>
            </p:custDataLst>
          </p:nvPr>
        </p:nvSpPr>
        <p:spPr>
          <a:xfrm>
            <a:off x="8345033" y="5951573"/>
            <a:ext cx="2895600" cy="57150"/>
          </a:xfrm>
          <a:prstGeom prst="rect">
            <a:avLst/>
          </a:prstGeom>
          <a:gradFill flip="none" rotWithShape="1">
            <a:gsLst>
              <a:gs pos="100000">
                <a:schemeClr val="accent3">
                  <a:lumMod val="50000"/>
                </a:schemeClr>
              </a:gs>
              <a:gs pos="0">
                <a:schemeClr val="accent3">
                  <a:lumMod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9" name="矩形: 圆角 82"/>
          <p:cNvSpPr/>
          <p:nvPr>
            <p:custDataLst>
              <p:tags r:id="rId6"/>
            </p:custDataLst>
          </p:nvPr>
        </p:nvSpPr>
        <p:spPr>
          <a:xfrm>
            <a:off x="8345170" y="3195955"/>
            <a:ext cx="2895600" cy="2755265"/>
          </a:xfrm>
          <a:prstGeom prst="roundRect">
            <a:avLst>
              <a:gd name="adj" fmla="val 0"/>
            </a:avLst>
          </a:prstGeom>
          <a:gradFill>
            <a:gsLst>
              <a:gs pos="4000">
                <a:schemeClr val="bg1"/>
              </a:gs>
              <a:gs pos="100000">
                <a:schemeClr val="accent1">
                  <a:lumMod val="7000"/>
                  <a:lumOff val="93000"/>
                </a:schemeClr>
              </a:gs>
            </a:gsLst>
            <a:lin ang="4200000" scaled="0"/>
          </a:gradFill>
          <a:ln>
            <a:noFill/>
          </a:ln>
          <a:effectLst>
            <a:outerShdw blurRad="381000" sx="102000" sy="102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j-ea"/>
              <a:ea typeface="+mj-ea"/>
              <a:cs typeface="+mn-ea"/>
              <a:sym typeface="+mn-lt"/>
            </a:endParaRPr>
          </a:p>
        </p:txBody>
      </p:sp>
      <p:sp>
        <p:nvSpPr>
          <p:cNvPr id="35" name="文本框 34"/>
          <p:cNvSpPr txBox="1"/>
          <p:nvPr/>
        </p:nvSpPr>
        <p:spPr>
          <a:xfrm>
            <a:off x="1400175" y="4264660"/>
            <a:ext cx="2057400" cy="583565"/>
          </a:xfrm>
          <a:prstGeom prst="rect">
            <a:avLst/>
          </a:prstGeom>
          <a:noFill/>
        </p:spPr>
        <p:txBody>
          <a:bodyPr wrap="square">
            <a:spAutoFit/>
          </a:bodyPr>
          <a:lstStyle/>
          <a:p>
            <a:r>
              <a:rPr lang="zh-CN" altLang="en-US" sz="3200" b="1" dirty="0">
                <a:solidFill>
                  <a:srgbClr val="064B9E"/>
                </a:solidFill>
                <a:latin typeface="+mj-ea"/>
                <a:ea typeface="+mj-ea"/>
              </a:rPr>
              <a:t>数据采集</a:t>
            </a:r>
          </a:p>
        </p:txBody>
      </p:sp>
      <p:sp>
        <p:nvSpPr>
          <p:cNvPr id="36" name="文本框 35"/>
          <p:cNvSpPr txBox="1"/>
          <p:nvPr/>
        </p:nvSpPr>
        <p:spPr>
          <a:xfrm>
            <a:off x="5018405" y="4264660"/>
            <a:ext cx="2354580" cy="583565"/>
          </a:xfrm>
          <a:prstGeom prst="rect">
            <a:avLst/>
          </a:prstGeom>
          <a:noFill/>
        </p:spPr>
        <p:txBody>
          <a:bodyPr wrap="square">
            <a:spAutoFit/>
          </a:bodyPr>
          <a:lstStyle/>
          <a:p>
            <a:r>
              <a:rPr lang="zh-CN" altLang="en-US" sz="3200" b="1" dirty="0">
                <a:solidFill>
                  <a:srgbClr val="064B9E"/>
                </a:solidFill>
                <a:latin typeface="+mj-ea"/>
                <a:ea typeface="+mj-ea"/>
              </a:rPr>
              <a:t>数据预处理</a:t>
            </a:r>
          </a:p>
        </p:txBody>
      </p:sp>
      <p:sp>
        <p:nvSpPr>
          <p:cNvPr id="39" name="文本框 38"/>
          <p:cNvSpPr txBox="1"/>
          <p:nvPr/>
        </p:nvSpPr>
        <p:spPr>
          <a:xfrm>
            <a:off x="8851265" y="4035425"/>
            <a:ext cx="2013585" cy="1076325"/>
          </a:xfrm>
          <a:prstGeom prst="rect">
            <a:avLst/>
          </a:prstGeom>
          <a:noFill/>
        </p:spPr>
        <p:txBody>
          <a:bodyPr wrap="square">
            <a:spAutoFit/>
          </a:bodyPr>
          <a:lstStyle/>
          <a:p>
            <a:pPr algn="ctr"/>
            <a:r>
              <a:rPr lang="zh-CN" altLang="en-US" sz="3200" b="1" dirty="0">
                <a:solidFill>
                  <a:srgbClr val="064B9E"/>
                </a:solidFill>
                <a:latin typeface="+mj-ea"/>
                <a:ea typeface="+mj-ea"/>
              </a:rPr>
              <a:t>模型训练与预测</a:t>
            </a:r>
          </a:p>
        </p:txBody>
      </p:sp>
      <p:sp>
        <p:nvSpPr>
          <p:cNvPr id="3" name="文本框 2"/>
          <p:cNvSpPr txBox="1"/>
          <p:nvPr/>
        </p:nvSpPr>
        <p:spPr>
          <a:xfrm>
            <a:off x="1863090" y="1569085"/>
            <a:ext cx="7553960" cy="1122680"/>
          </a:xfrm>
          <a:prstGeom prst="rect">
            <a:avLst/>
          </a:prstGeom>
          <a:noFill/>
        </p:spPr>
        <p:txBody>
          <a:bodyPr wrap="square" rtlCol="0">
            <a:noAutofit/>
          </a:bodyPr>
          <a:lstStyle/>
          <a:p>
            <a:r>
              <a:rPr lang="zh-CN" altLang="en-US" sz="2400" b="1" dirty="0">
                <a:effectLst/>
                <a:highlight>
                  <a:srgbClr val="FFFFFF"/>
                </a:highlight>
                <a:latin typeface="+mj-ea"/>
                <a:ea typeface="+mj-ea"/>
              </a:rPr>
              <a:t>基于深度学习技术，用所采集到的步态数据训练模型，使用所训练的模型预测步态类别</a:t>
            </a:r>
            <a:endParaRPr lang="zh-C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采用</a:t>
            </a:r>
            <a:r>
              <a:rPr lang="en-US" altLang="zh-CN"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LSTM</a:t>
            </a:r>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神经网络</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custDataLst>
              <p:tags r:id="rId1"/>
            </p:custDataLst>
          </p:nvPr>
        </p:nvPicPr>
        <p:blipFill>
          <a:blip r:embed="rId3"/>
          <a:stretch>
            <a:fillRect/>
          </a:stretch>
        </p:blipFill>
        <p:spPr>
          <a:xfrm>
            <a:off x="855345" y="2202815"/>
            <a:ext cx="5626100" cy="2101850"/>
          </a:xfrm>
          <a:prstGeom prst="rect">
            <a:avLst/>
          </a:prstGeom>
        </p:spPr>
      </p:pic>
      <p:sp>
        <p:nvSpPr>
          <p:cNvPr id="5" name="文本框 4"/>
          <p:cNvSpPr txBox="1"/>
          <p:nvPr/>
        </p:nvSpPr>
        <p:spPr>
          <a:xfrm>
            <a:off x="7131685" y="1534160"/>
            <a:ext cx="3589655" cy="3409315"/>
          </a:xfrm>
          <a:prstGeom prst="rect">
            <a:avLst/>
          </a:prstGeom>
          <a:noFill/>
        </p:spPr>
        <p:txBody>
          <a:bodyPr wrap="square" rtlCol="0">
            <a:noAutofit/>
          </a:bodyPr>
          <a:lstStyle/>
          <a:p>
            <a:pPr>
              <a:lnSpc>
                <a:spcPct val="130000"/>
              </a:lnSpc>
            </a:pPr>
            <a:r>
              <a:rPr lang="zh-CN" altLang="en-US" sz="2000" b="1" dirty="0">
                <a:effectLst/>
                <a:highlight>
                  <a:srgbClr val="FFFFFF"/>
                </a:highlight>
                <a:latin typeface="+mj-ea"/>
                <a:ea typeface="+mj-ea"/>
              </a:rPr>
              <a:t>LSTM是一种循环神经网络的特殊变体，具有“门”结构，通过门单元的逻辑控制决定数据是否更新或是选择丢弃，克服了RNN权重影响过大，容易产生梯度消失和梯度爆炸的缺点，使网络可以更好、更快地收敛，能够有效提高预测精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sz="3600" b="1" spc="100" dirty="0">
                <a:solidFill>
                  <a:schemeClr val="tx2">
                    <a:lumMod val="75000"/>
                  </a:schemeClr>
                </a:solidFill>
                <a:latin typeface="微软雅黑" panose="020B0503020204020204" pitchFamily="34" charset="-122"/>
                <a:ea typeface="微软雅黑" panose="020B0503020204020204" pitchFamily="34" charset="-122"/>
                <a:cs typeface="+mn-ea"/>
                <a:sym typeface="+mn-lt"/>
              </a:rPr>
              <a:t>数据采集方法</a:t>
            </a:r>
          </a:p>
        </p:txBody>
      </p:sp>
      <p:sp>
        <p:nvSpPr>
          <p:cNvPr id="25" name="文本框 24"/>
          <p:cNvSpPr txBox="1"/>
          <p:nvPr/>
        </p:nvSpPr>
        <p:spPr>
          <a:xfrm>
            <a:off x="-1022927" y="2202872"/>
            <a:ext cx="184731" cy="369332"/>
          </a:xfrm>
          <a:prstGeom prst="rect">
            <a:avLst/>
          </a:prstGeom>
          <a:noFill/>
        </p:spPr>
        <p:txBody>
          <a:bodyPr wrap="none" rtlCol="0">
            <a:spAutoFit/>
          </a:bodyPr>
          <a:lstStyle/>
          <a:p>
            <a:endParaRPr kumimoji="1" lang="zh-CN" altLang="en-US" dirty="0"/>
          </a:p>
        </p:txBody>
      </p:sp>
      <p:pic>
        <p:nvPicPr>
          <p:cNvPr id="3" name="图片 2" descr="图片k"/>
          <p:cNvPicPr>
            <a:picLocks noChangeAspect="1"/>
          </p:cNvPicPr>
          <p:nvPr/>
        </p:nvPicPr>
        <p:blipFill>
          <a:blip r:embed="rId2"/>
          <a:stretch>
            <a:fillRect/>
          </a:stretch>
        </p:blipFill>
        <p:spPr>
          <a:xfrm>
            <a:off x="1527810" y="2486660"/>
            <a:ext cx="2495550" cy="2495550"/>
          </a:xfrm>
          <a:prstGeom prst="rect">
            <a:avLst/>
          </a:prstGeom>
        </p:spPr>
      </p:pic>
      <p:sp>
        <p:nvSpPr>
          <p:cNvPr id="40" name="文本框 39"/>
          <p:cNvSpPr txBox="1"/>
          <p:nvPr/>
        </p:nvSpPr>
        <p:spPr>
          <a:xfrm>
            <a:off x="1319530" y="1628775"/>
            <a:ext cx="3041015" cy="574040"/>
          </a:xfrm>
          <a:prstGeom prst="rect">
            <a:avLst/>
          </a:prstGeom>
          <a:noFill/>
        </p:spPr>
        <p:txBody>
          <a:bodyPr wrap="square" rtlCol="0">
            <a:noAutofit/>
          </a:bodyPr>
          <a:lstStyle/>
          <a:p>
            <a:r>
              <a:rPr lang="zh-CN" altLang="en-US" sz="2000" b="1" dirty="0">
                <a:effectLst/>
                <a:highlight>
                  <a:srgbClr val="FFFFFF"/>
                </a:highlight>
                <a:latin typeface="+mj-ea"/>
                <a:ea typeface="+mj-ea"/>
              </a:rPr>
              <a:t>采用惯性传感器采集数据</a:t>
            </a:r>
            <a:endParaRPr lang="zh-CN" altLang="en-US"/>
          </a:p>
        </p:txBody>
      </p:sp>
      <p:sp>
        <p:nvSpPr>
          <p:cNvPr id="41" name="文本框 40"/>
          <p:cNvSpPr txBox="1"/>
          <p:nvPr/>
        </p:nvSpPr>
        <p:spPr>
          <a:xfrm>
            <a:off x="1906270" y="4891405"/>
            <a:ext cx="1609090" cy="645160"/>
          </a:xfrm>
          <a:prstGeom prst="rect">
            <a:avLst/>
          </a:prstGeom>
          <a:noFill/>
        </p:spPr>
        <p:txBody>
          <a:bodyPr wrap="square" rtlCol="0">
            <a:spAutoFit/>
          </a:bodyPr>
          <a:lstStyle/>
          <a:p>
            <a:r>
              <a:rPr lang="zh-CN" altLang="en-US"/>
              <a:t>惯性传感器</a:t>
            </a:r>
          </a:p>
          <a:p>
            <a:r>
              <a:rPr lang="zh-CN" altLang="en-US"/>
              <a:t>（MPU6050）</a:t>
            </a:r>
          </a:p>
        </p:txBody>
      </p:sp>
      <p:sp>
        <p:nvSpPr>
          <p:cNvPr id="42" name="文本框 41"/>
          <p:cNvSpPr txBox="1"/>
          <p:nvPr/>
        </p:nvSpPr>
        <p:spPr>
          <a:xfrm>
            <a:off x="6313805" y="1153160"/>
            <a:ext cx="3542665" cy="1242695"/>
          </a:xfrm>
          <a:prstGeom prst="rect">
            <a:avLst/>
          </a:prstGeom>
          <a:noFill/>
        </p:spPr>
        <p:txBody>
          <a:bodyPr wrap="square" rtlCol="0">
            <a:noAutofit/>
          </a:bodyPr>
          <a:lstStyle/>
          <a:p>
            <a:r>
              <a:rPr lang="zh-CN" altLang="en-US" sz="2000" b="1" dirty="0">
                <a:effectLst/>
                <a:highlight>
                  <a:srgbClr val="FFFFFF"/>
                </a:highlight>
                <a:latin typeface="+mj-ea"/>
                <a:ea typeface="+mj-ea"/>
              </a:rPr>
              <a:t>分别在腰部、大腿、小腿三个部位穿戴惯性传感器，采集对应位置信息</a:t>
            </a:r>
          </a:p>
        </p:txBody>
      </p:sp>
      <p:pic>
        <p:nvPicPr>
          <p:cNvPr id="43" name="图片 42" descr="b6035950a825e523a044af6d3703f17"/>
          <p:cNvPicPr>
            <a:picLocks noChangeAspect="1"/>
          </p:cNvPicPr>
          <p:nvPr/>
        </p:nvPicPr>
        <p:blipFill>
          <a:blip r:embed="rId3"/>
          <a:stretch>
            <a:fillRect/>
          </a:stretch>
        </p:blipFill>
        <p:spPr>
          <a:xfrm>
            <a:off x="6389370" y="2395855"/>
            <a:ext cx="3619500" cy="30162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9.5510204081632661,&quot;FooterHeight&quot;:0.8,&quot;SideMargin&quot;:2.8000000000000003,&quot;TopMargin&quot;:4.7,&quot;BottomMargin&quot;:9.1,&quot;IntervalMargin&quot;:0.0,&quot;SettingType&quot;:&quot;System&quot;}"/>
  <p:tag name="COMMONDATA" val="eyJoZGlkIjoiN2YzNjBkOTgyNWQ1YTMxYzM3MzMwNWFiODNmOWIzYWMifQ=="/>
</p:tagLst>
</file>

<file path=ppt/tags/tag10.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9.78086614173225,&quot;left&quot;:74.99346456692913,&quot;top&quot;:103.34692913385825,&quot;width&quot;:810.095748031496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2.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VECTOR" val="#220369;"/>
</p:tagLst>
</file>

<file path=ppt/tags/tag4.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5.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62.05,&quot;left&quot;:84.6,&quot;top&quot;:124.25,&quot;width&quot;:785.1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064B9E"/>
      </a:dk2>
      <a:lt2>
        <a:srgbClr val="E7E6E6"/>
      </a:lt2>
      <a:accent1>
        <a:srgbClr val="0F4678"/>
      </a:accent1>
      <a:accent2>
        <a:srgbClr val="FF7300"/>
      </a:accent2>
      <a:accent3>
        <a:srgbClr val="A5A5A5"/>
      </a:accent3>
      <a:accent4>
        <a:srgbClr val="FFC000"/>
      </a:accent4>
      <a:accent5>
        <a:srgbClr val="5B9BD5"/>
      </a:accent5>
      <a:accent6>
        <a:srgbClr val="E6E6E6"/>
      </a:accent6>
      <a:hlink>
        <a:srgbClr val="0563C1"/>
      </a:hlink>
      <a:folHlink>
        <a:srgbClr val="954F72"/>
      </a:folHlink>
    </a:clrScheme>
    <a:fontScheme name="JASON02">
      <a:majorFont>
        <a:latin typeface="Arial"/>
        <a:ea typeface="微软雅黑"/>
        <a:cs typeface=""/>
      </a:majorFont>
      <a:minorFont>
        <a:latin typeface="Cambria"/>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1174</Words>
  <Application>Microsoft Office PowerPoint</Application>
  <PresentationFormat>宽屏</PresentationFormat>
  <Paragraphs>109</Paragraphs>
  <Slides>23</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阿里巴巴普惠体 Heavy</vt:lpstr>
      <vt:lpstr>等线</vt:lpstr>
      <vt:lpstr>华文楷体</vt:lpstr>
      <vt:lpstr>思源黑体 CN Normal</vt:lpstr>
      <vt:lpstr>微软雅黑</vt:lpstr>
      <vt:lpstr>Arial</vt:lpstr>
      <vt:lpstr>Cambria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建兴 杨</dc:creator>
  <cp:lastModifiedBy>左一航</cp:lastModifiedBy>
  <cp:revision>542</cp:revision>
  <dcterms:created xsi:type="dcterms:W3CDTF">2020-04-17T01:01:00Z</dcterms:created>
  <dcterms:modified xsi:type="dcterms:W3CDTF">2024-07-10T15:23:58Z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F3C8884CAA214BADA1C134387A6125EA_13</vt:lpwstr>
  </property>
  <property fmtid="{D5CDD505-2E9C-101B-9397-08002B2CF9AE}" pid="3" name="KSOProductBuildVer">
    <vt:lpwstr>2052-12.1.0.15946</vt:lpwstr>
  </property>
</Properties>
</file>